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0" r:id="rId2"/>
    <p:sldId id="272" r:id="rId3"/>
    <p:sldId id="273" r:id="rId4"/>
    <p:sldId id="282" r:id="rId5"/>
    <p:sldId id="281" r:id="rId6"/>
    <p:sldId id="274" r:id="rId7"/>
    <p:sldId id="283" r:id="rId8"/>
    <p:sldId id="275" r:id="rId9"/>
    <p:sldId id="276" r:id="rId10"/>
    <p:sldId id="285" r:id="rId11"/>
    <p:sldId id="286" r:id="rId12"/>
    <p:sldId id="287" r:id="rId13"/>
    <p:sldId id="288" r:id="rId14"/>
    <p:sldId id="284" r:id="rId15"/>
    <p:sldId id="277" r:id="rId16"/>
    <p:sldId id="278" r:id="rId17"/>
    <p:sldId id="279" r:id="rId18"/>
    <p:sldId id="280" r:id="rId19"/>
    <p:sldId id="262" r:id="rId20"/>
  </p:sldIdLst>
  <p:sldSz cx="12195175" cy="6859588"/>
  <p:notesSz cx="6858000" cy="9144000"/>
  <p:defaultTextStyle>
    <a:defPPr>
      <a:defRPr lang="de-DE"/>
    </a:defPPr>
    <a:lvl1pPr marL="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72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444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9166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888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8610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8332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8053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7775" algn="l" defTabSz="1219444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59">
          <p15:clr>
            <a:srgbClr val="A4A3A4"/>
          </p15:clr>
        </p15:guide>
        <p15:guide id="4" pos="7285">
          <p15:clr>
            <a:srgbClr val="A4A3A4"/>
          </p15:clr>
        </p15:guide>
        <p15:guide id="5" pos="383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9AAA"/>
    <a:srgbClr val="EC4371"/>
    <a:srgbClr val="91004B"/>
    <a:srgbClr val="A873A9"/>
    <a:srgbClr val="7D0063"/>
    <a:srgbClr val="631D76"/>
    <a:srgbClr val="DB6312"/>
    <a:srgbClr val="EA8291"/>
    <a:srgbClr val="CD202C"/>
    <a:srgbClr val="9617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61" autoAdjust="0"/>
    <p:restoredTop sz="98563" autoAdjust="0"/>
  </p:normalViewPr>
  <p:slideViewPr>
    <p:cSldViewPr snapToGrid="0">
      <p:cViewPr>
        <p:scale>
          <a:sx n="121" d="100"/>
          <a:sy n="121" d="100"/>
        </p:scale>
        <p:origin x="-1184" y="-720"/>
      </p:cViewPr>
      <p:guideLst>
        <p:guide orient="horz" pos="2160"/>
        <p:guide orient="horz" pos="2159"/>
        <p:guide pos="2880"/>
        <p:guide pos="7285"/>
        <p:guide pos="38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0F839-144A-9F40-9DE7-9C471616475B}" type="datetimeFigureOut">
              <a:rPr lang="en-US" smtClean="0"/>
              <a:t>22/09/16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AC198-C3DE-4843-8B76-5168726D5D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1938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634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J&amp;M: What we would</a:t>
            </a:r>
            <a:r>
              <a:rPr lang="en-US" baseline="0" dirty="0" smtClean="0"/>
              <a:t> do now in a new project &amp; try to integrate in current projects based on our learnings</a:t>
            </a:r>
          </a:p>
          <a:p>
            <a:endParaRPr lang="en-US" dirty="0" smtClean="0"/>
          </a:p>
          <a:p>
            <a:r>
              <a:rPr lang="en-US" dirty="0" smtClean="0"/>
              <a:t>And:</a:t>
            </a:r>
            <a:r>
              <a:rPr lang="en-US" baseline="0" dirty="0" smtClean="0"/>
              <a:t> Swift compatibility of course</a:t>
            </a:r>
          </a:p>
          <a:p>
            <a:r>
              <a:rPr lang="en-US" i="0" dirty="0" smtClean="0"/>
              <a:t>Proper use of </a:t>
            </a:r>
            <a:r>
              <a:rPr lang="en-US" i="0" dirty="0" err="1" smtClean="0"/>
              <a:t>Rspec</a:t>
            </a:r>
            <a:r>
              <a:rPr lang="en-US" i="0" dirty="0" smtClean="0"/>
              <a:t> style testing -&gt; live pairing session</a:t>
            </a:r>
          </a:p>
          <a:p>
            <a:r>
              <a:rPr lang="en-US" i="0" dirty="0" err="1" smtClean="0"/>
              <a:t>Cucumberish</a:t>
            </a:r>
            <a:r>
              <a:rPr lang="en-US" i="0" dirty="0" smtClean="0"/>
              <a:t> -&gt; create using live templates: Check: </a:t>
            </a:r>
            <a:r>
              <a:rPr lang="en-US" i="0" dirty="0" err="1" smtClean="0"/>
              <a:t>Xcode</a:t>
            </a:r>
            <a:r>
              <a:rPr lang="en-US" i="0" dirty="0" smtClean="0"/>
              <a:t> or </a:t>
            </a:r>
            <a:r>
              <a:rPr lang="en-US" i="0" dirty="0" err="1" smtClean="0"/>
              <a:t>AppCode</a:t>
            </a:r>
            <a:endParaRPr lang="en-US" i="0" dirty="0" smtClean="0"/>
          </a:p>
          <a:p>
            <a:r>
              <a:rPr lang="en-US" i="0" dirty="0" smtClean="0"/>
              <a:t>Refactor</a:t>
            </a:r>
            <a:r>
              <a:rPr lang="en-US" i="0" baseline="0" dirty="0" smtClean="0"/>
              <a:t> tools &amp; code generation is very important: </a:t>
            </a:r>
            <a:r>
              <a:rPr lang="en-US" i="0" baseline="0" dirty="0" err="1" smtClean="0"/>
              <a:t>Appcode</a:t>
            </a:r>
            <a:r>
              <a:rPr lang="en-US" i="0" baseline="0" dirty="0" smtClean="0"/>
              <a:t> vs </a:t>
            </a:r>
            <a:r>
              <a:rPr lang="en-US" i="0" baseline="0" dirty="0" err="1" smtClean="0"/>
              <a:t>Xcode</a:t>
            </a:r>
            <a:endParaRPr lang="en-US" i="0" baseline="0" dirty="0" smtClean="0"/>
          </a:p>
          <a:p>
            <a:r>
              <a:rPr lang="en-US" i="0" baseline="0" dirty="0" err="1" smtClean="0"/>
              <a:t>AnagramKata</a:t>
            </a:r>
            <a:r>
              <a:rPr lang="en-US" i="0" baseline="0" dirty="0" smtClean="0"/>
              <a:t>/ TODO list with filter?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Integration with connected devices? -&gt; getting measurements from camera</a:t>
            </a:r>
          </a:p>
          <a:p>
            <a:endParaRPr lang="en-US" i="0" baseline="0" dirty="0" smtClean="0"/>
          </a:p>
          <a:p>
            <a:r>
              <a:rPr lang="en-US" i="0" baseline="0" dirty="0" smtClean="0"/>
              <a:t>What to demo?? Something CDP related??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5829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J&amp;M?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9942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Peripheral</a:t>
            </a:r>
            <a:r>
              <a:rPr lang="en-US" baseline="0" dirty="0" smtClean="0"/>
              <a:t>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795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Questions: Who</a:t>
            </a:r>
            <a:r>
              <a:rPr lang="en-US" baseline="0" dirty="0" smtClean="0"/>
              <a:t> is the audience, kind of </a:t>
            </a:r>
            <a:r>
              <a:rPr lang="en-US" baseline="0" dirty="0" err="1" smtClean="0"/>
              <a:t>devs</a:t>
            </a:r>
            <a:r>
              <a:rPr lang="en-US" baseline="0" dirty="0" smtClean="0"/>
              <a:t>, think about BDD, etc. TDD vs BDD??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03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CDP, focus on</a:t>
            </a:r>
            <a:r>
              <a:rPr lang="en-US" baseline="0" dirty="0" smtClean="0"/>
              <a:t> high quality code, medical grade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444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J: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988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Tell the uGrow proposition story, explain medical challenges,</a:t>
            </a:r>
            <a:r>
              <a:rPr lang="en-US" baseline="0" dirty="0" smtClean="0"/>
              <a:t> explain drive for quality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M: Add uGrow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Some screen shots</a:t>
            </a:r>
            <a:r>
              <a:rPr lang="en-US" baseline="0" dirty="0" smtClean="0"/>
              <a:t> of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142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Add </a:t>
            </a:r>
            <a:r>
              <a:rPr lang="en-US" dirty="0" err="1" smtClean="0"/>
              <a:t>uGrow</a:t>
            </a:r>
            <a:r>
              <a:rPr lang="en-US" dirty="0" smtClean="0"/>
              <a:t> logo, </a:t>
            </a:r>
            <a:r>
              <a:rPr lang="en-US" dirty="0" err="1" smtClean="0"/>
              <a:t>Specta</a:t>
            </a:r>
            <a:r>
              <a:rPr lang="en-US" dirty="0" smtClean="0"/>
              <a:t>/</a:t>
            </a:r>
            <a:r>
              <a:rPr lang="en-US" dirty="0" err="1" smtClean="0"/>
              <a:t>Expecta</a:t>
            </a:r>
            <a:r>
              <a:rPr lang="en-US" dirty="0" smtClean="0"/>
              <a:t> to make unit testing nice and easy</a:t>
            </a:r>
          </a:p>
          <a:p>
            <a:r>
              <a:rPr lang="en-US" dirty="0" smtClean="0"/>
              <a:t>Calabash</a:t>
            </a:r>
            <a:r>
              <a:rPr lang="en-US" baseline="0" dirty="0" smtClean="0"/>
              <a:t> for BDD -&gt; verification/integration testing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075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M: Unstable frameworks, isolated testing,</a:t>
            </a:r>
            <a:r>
              <a:rPr lang="en-US" baseline="0" dirty="0" smtClean="0"/>
              <a:t> test levels, test duplication, proper spec implementation (NO SLEEP), Do’s and Don’ts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2AC198-C3DE-4843-8B76-5168726D5D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09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1.emf"/><Relationship Id="rId1" Type="http://schemas.openxmlformats.org/officeDocument/2006/relationships/tags" Target="../tags/tag3.xml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2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3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4.xml"/><Relationship Id="rId2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5.xml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6.xml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7.xml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8.xml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9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0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1.emf"/><Relationship Id="rId1" Type="http://schemas.openxmlformats.org/officeDocument/2006/relationships/tags" Target="../tags/tag11.xml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tangle 1"/>
          <p:cNvSpPr/>
          <p:nvPr userDrawn="1"/>
        </p:nvSpPr>
        <p:spPr>
          <a:xfrm>
            <a:off x="143375" y="5905500"/>
            <a:ext cx="12051799" cy="9094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13" name="Picture 1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4291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631D76"/>
              </a:gs>
              <a:gs pos="100000">
                <a:srgbClr val="7D0063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46602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249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3"/>
          </p:nvPr>
        </p:nvSpPr>
        <p:spPr>
          <a:xfrm>
            <a:off x="576000" y="1548000"/>
            <a:ext cx="10982325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33085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4657879" cy="6859588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335588" y="450104"/>
            <a:ext cx="6220412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5" name="Textplatzhalter 4"/>
          <p:cNvSpPr>
            <a:spLocks noGrp="1"/>
          </p:cNvSpPr>
          <p:nvPr>
            <p:ph type="body" sz="quarter" idx="15"/>
          </p:nvPr>
        </p:nvSpPr>
        <p:spPr>
          <a:xfrm>
            <a:off x="5335588" y="1548000"/>
            <a:ext cx="6222737" cy="4680000"/>
          </a:xfrm>
          <a:prstGeom prst="rect">
            <a:avLst/>
          </a:prstGeom>
        </p:spPr>
        <p:txBody>
          <a:bodyPr lIns="0" tIns="0" rIns="0" bIns="0" spcCol="432000"/>
          <a:lstStyle>
            <a:lvl1pPr marL="216000" indent="-216000">
              <a:spcBef>
                <a:spcPts val="0"/>
              </a:spcBef>
              <a:defRPr sz="1800"/>
            </a:lvl1pPr>
            <a:lvl2pPr marL="432000" indent="-216000">
              <a:spcBef>
                <a:spcPts val="0"/>
              </a:spcBef>
              <a:defRPr sz="1800"/>
            </a:lvl2pPr>
            <a:lvl3pPr marL="648000" indent="-216000">
              <a:spcBef>
                <a:spcPts val="0"/>
              </a:spcBef>
              <a:buFont typeface="Wingdings" panose="05000000000000000000" pitchFamily="2" charset="2"/>
              <a:buChar char="§"/>
              <a:defRPr sz="1800"/>
            </a:lvl3pPr>
            <a:lvl4pPr marL="864000" indent="-216000">
              <a:spcBef>
                <a:spcPts val="0"/>
              </a:spcBef>
              <a:buFont typeface="Arial" panose="020B0604020202020204" pitchFamily="34" charset="0"/>
              <a:buChar char="•"/>
              <a:defRPr sz="1800"/>
            </a:lvl4pPr>
            <a:lvl5pPr marL="1080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5pPr>
            <a:lvl6pPr marL="1296000" indent="-2286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6pPr>
            <a:lvl7pPr marL="1512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7pPr>
            <a:lvl8pPr marL="1728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8pPr>
            <a:lvl9pPr marL="1944000" indent="-216000">
              <a:spcBef>
                <a:spcPts val="0"/>
              </a:spcBef>
              <a:buFont typeface="Calibri" panose="020F0502020204030204" pitchFamily="34" charset="0"/>
              <a:buChar char="─"/>
              <a:defRPr sz="18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1548000"/>
            <a:ext cx="7537296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7" hasCustomPrompt="1"/>
          </p:nvPr>
        </p:nvSpPr>
        <p:spPr>
          <a:xfrm>
            <a:off x="7866150" y="1548000"/>
            <a:ext cx="3690000" cy="468000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r>
              <a:rPr lang="en-US" sz="1600" noProof="0" dirty="0" smtClean="0"/>
              <a:t>Click to add text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7866150" y="522001"/>
            <a:ext cx="368835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  <p:sp>
        <p:nvSpPr>
          <p:cNvPr id="12" name="Textplatzhalt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7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  <p:sp>
        <p:nvSpPr>
          <p:cNvPr id="16" name="Picture Placeholder 3"/>
          <p:cNvSpPr>
            <a:spLocks noGrp="1"/>
          </p:cNvSpPr>
          <p:nvPr>
            <p:ph type="pic" sz="quarter" idx="15"/>
          </p:nvPr>
        </p:nvSpPr>
        <p:spPr>
          <a:xfrm>
            <a:off x="57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6516000" y="1548000"/>
            <a:ext cx="5040000" cy="3204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3" name="Textplatzhalter 2"/>
          <p:cNvSpPr>
            <a:spLocks noGrp="1"/>
          </p:cNvSpPr>
          <p:nvPr>
            <p:ph type="body" sz="quarter" idx="19" hasCustomPrompt="1"/>
          </p:nvPr>
        </p:nvSpPr>
        <p:spPr>
          <a:xfrm>
            <a:off x="6516000" y="5004000"/>
            <a:ext cx="5040000" cy="1225350"/>
          </a:xfrm>
          <a:prstGeom prst="rect">
            <a:avLst/>
          </a:prstGeom>
        </p:spPr>
        <p:txBody>
          <a:bodyPr lIns="0" tIns="0" rIns="0" bIns="0"/>
          <a:lstStyle>
            <a:lvl1pPr marL="180000" indent="-180000">
              <a:spcBef>
                <a:spcPts val="0"/>
              </a:spcBef>
              <a:defRPr sz="1600" baseline="0"/>
            </a:lvl1pPr>
            <a:lvl2pPr marL="360000" indent="-180000">
              <a:spcBef>
                <a:spcPts val="0"/>
              </a:spcBef>
              <a:defRPr sz="1600"/>
            </a:lvl2pPr>
            <a:lvl3pPr marL="540000" indent="-180000">
              <a:spcBef>
                <a:spcPts val="0"/>
              </a:spcBef>
              <a:buFont typeface="Wingdings" panose="05000000000000000000" pitchFamily="2" charset="2"/>
              <a:buChar char="§"/>
              <a:defRPr sz="1600"/>
            </a:lvl3pPr>
            <a:lvl4pPr marL="720000" indent="-1800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lang="de-DE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5pPr>
            <a:lvl6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6pPr>
            <a:lvl7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7pPr>
            <a:lvl8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8pPr>
            <a:lvl9pPr marL="360000" indent="-180000">
              <a:spcBef>
                <a:spcPts val="0"/>
              </a:spcBef>
              <a:buFont typeface="Calibri" panose="020F0502020204030204" pitchFamily="34" charset="0"/>
              <a:buChar char="─"/>
              <a:defRPr sz="1600"/>
            </a:lvl9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1"/>
            <a:r>
              <a:rPr lang="en-US" noProof="0" dirty="0" smtClean="0"/>
              <a:t>Click to add text</a:t>
            </a:r>
          </a:p>
          <a:p>
            <a:pPr lvl="2"/>
            <a:r>
              <a:rPr lang="en-US" sz="1600" noProof="0" dirty="0" smtClean="0"/>
              <a:t>Click to add text</a:t>
            </a:r>
          </a:p>
          <a:p>
            <a:pPr lvl="3"/>
            <a:r>
              <a:rPr lang="en-US" sz="1600" noProof="0" dirty="0" smtClean="0"/>
              <a:t>Click to add text</a:t>
            </a:r>
          </a:p>
          <a:p>
            <a:pPr lvl="4"/>
            <a:endParaRPr lang="en-US" sz="1600" noProof="0" dirty="0" smtClean="0"/>
          </a:p>
        </p:txBody>
      </p:sp>
    </p:spTree>
    <p:extLst>
      <p:ext uri="{BB962C8B-B14F-4D97-AF65-F5344CB8AC3E}">
        <p14:creationId xmlns:p14="http://schemas.microsoft.com/office/powerpoint/2010/main" val="2031597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576000" y="1548000"/>
            <a:ext cx="10980000" cy="4680000"/>
          </a:xfrm>
          <a:prstGeom prst="rect">
            <a:avLst/>
          </a:prstGeom>
        </p:spPr>
        <p:txBody>
          <a:bodyPr lIns="121944" tIns="60972" rIns="121944" bIns="60972"/>
          <a:lstStyle>
            <a:lvl1pPr marL="0" indent="0">
              <a:buNone/>
              <a:defRPr sz="19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6000" y="522001"/>
            <a:ext cx="10980000" cy="982950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32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 dirty="0" smtClean="0"/>
              <a:t>Click to add text</a:t>
            </a:r>
          </a:p>
          <a:p>
            <a:pPr lvl="0"/>
            <a:endParaRPr lang="en-US" noProof="0" dirty="0" smtClean="0"/>
          </a:p>
        </p:txBody>
      </p:sp>
    </p:spTree>
    <p:extLst>
      <p:ext uri="{BB962C8B-B14F-4D97-AF65-F5344CB8AC3E}">
        <p14:creationId xmlns:p14="http://schemas.microsoft.com/office/powerpoint/2010/main" val="9131109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tx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62313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eed divider dark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51478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0089C4"/>
              </a:gs>
              <a:gs pos="0">
                <a:srgbClr val="0089C4"/>
              </a:gs>
              <a:gs pos="100000">
                <a:srgbClr val="629FD5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59656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3478"/>
              </a:gs>
              <a:gs pos="100000">
                <a:srgbClr val="0089C4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66120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156570"/>
              </a:gs>
              <a:gs pos="100000">
                <a:srgbClr val="1E9D8B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292471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746502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693C"/>
              </a:gs>
              <a:gs pos="100000">
                <a:srgbClr val="5B8F22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15136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595955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96172E"/>
              </a:gs>
              <a:gs pos="100000">
                <a:srgbClr val="CD202C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1403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CD202C"/>
              </a:gs>
              <a:gs pos="0">
                <a:srgbClr val="CD202C"/>
              </a:gs>
              <a:gs pos="100000">
                <a:srgbClr val="EA8291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08527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dark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-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631D76"/>
              </a:gs>
              <a:gs pos="100000">
                <a:srgbClr val="7D0063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1346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divider 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ihandform 3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8000">
                <a:srgbClr val="7D0063"/>
              </a:gs>
              <a:gs pos="0">
                <a:srgbClr val="7D0063"/>
              </a:gs>
              <a:gs pos="100000">
                <a:srgbClr val="A873A9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4" y="2052475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88933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 userDrawn="1">
            <p:custDataLst>
              <p:tags r:id="rId1"/>
            </p:custDataLst>
          </p:nvPr>
        </p:nvSpPr>
        <p:spPr bwMode="auto">
          <a:xfrm>
            <a:off x="2" y="1"/>
            <a:ext cx="12195176" cy="6859589"/>
          </a:xfrm>
          <a:custGeom>
            <a:avLst/>
            <a:gdLst/>
            <a:ahLst/>
            <a:cxnLst/>
            <a:rect l="0" t="0" r="0" b="0"/>
            <a:pathLst>
              <a:path w="9144001" h="6858001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003478"/>
              </a:gs>
              <a:gs pos="100000">
                <a:srgbClr val="0089C4"/>
              </a:gs>
            </a:gsLst>
            <a:lin ang="21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vert="horz" wrap="square" lIns="121944" tIns="60972" rIns="121944" bIns="60972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944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8855" y="2448350"/>
            <a:ext cx="1526400" cy="19442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2882260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4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89C4"/>
              </a:gs>
              <a:gs pos="18000">
                <a:srgbClr val="0089C4"/>
              </a:gs>
              <a:gs pos="100000">
                <a:srgbClr val="629FD5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3" name="Picture 22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039388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5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156570"/>
              </a:gs>
              <a:gs pos="100000">
                <a:srgbClr val="1E9D8B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31" name="Picture 3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570539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aqu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1E9D8B"/>
              </a:gs>
              <a:gs pos="0">
                <a:srgbClr val="1E9D8B"/>
              </a:gs>
              <a:gs pos="100000">
                <a:srgbClr val="4FB5AE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23496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00693C"/>
              </a:gs>
              <a:gs pos="100000">
                <a:srgbClr val="5B8F22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8" name="Picture 27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82967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23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18000">
                <a:srgbClr val="5B8F22"/>
              </a:gs>
              <a:gs pos="0">
                <a:srgbClr val="5B8F22"/>
              </a:gs>
              <a:gs pos="100000">
                <a:srgbClr val="A4B507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8" name="Picture 2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9" name="Picture 28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42454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dark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91004B"/>
              </a:gs>
              <a:gs pos="100000">
                <a:srgbClr val="EC4371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678154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43376" y="6238756"/>
            <a:ext cx="12004459" cy="5761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44" tIns="60972" rIns="121944" bIns="60972" rtlCol="0" anchor="ctr"/>
          <a:lstStyle/>
          <a:p>
            <a:pPr algn="ctr"/>
            <a:endParaRPr lang="de-DE"/>
          </a:p>
        </p:txBody>
      </p:sp>
      <p:sp>
        <p:nvSpPr>
          <p:cNvPr id="12" name="Rechteck 17"/>
          <p:cNvSpPr/>
          <p:nvPr userDrawn="1"/>
        </p:nvSpPr>
        <p:spPr>
          <a:xfrm>
            <a:off x="277812" y="282576"/>
            <a:ext cx="11657825" cy="5402262"/>
          </a:xfrm>
          <a:custGeom>
            <a:avLst/>
            <a:gdLst>
              <a:gd name="connsiteX0" fmla="*/ 0 w 11684000"/>
              <a:gd name="connsiteY0" fmla="*/ 0 h 5422900"/>
              <a:gd name="connsiteX1" fmla="*/ 11684000 w 11684000"/>
              <a:gd name="connsiteY1" fmla="*/ 0 h 5422900"/>
              <a:gd name="connsiteX2" fmla="*/ 11684000 w 11684000"/>
              <a:gd name="connsiteY2" fmla="*/ 5422900 h 5422900"/>
              <a:gd name="connsiteX3" fmla="*/ 0 w 11684000"/>
              <a:gd name="connsiteY3" fmla="*/ 5422900 h 5422900"/>
              <a:gd name="connsiteX4" fmla="*/ 0 w 11684000"/>
              <a:gd name="connsiteY4" fmla="*/ 0 h 5422900"/>
              <a:gd name="connsiteX0" fmla="*/ 11684000 w 11684000"/>
              <a:gd name="connsiteY0" fmla="*/ 0 h 5422900"/>
              <a:gd name="connsiteX1" fmla="*/ 11684000 w 11684000"/>
              <a:gd name="connsiteY1" fmla="*/ 5422900 h 5422900"/>
              <a:gd name="connsiteX2" fmla="*/ 0 w 11684000"/>
              <a:gd name="connsiteY2" fmla="*/ 5422900 h 5422900"/>
              <a:gd name="connsiteX3" fmla="*/ 0 w 11684000"/>
              <a:gd name="connsiteY3" fmla="*/ 0 h 5422900"/>
              <a:gd name="connsiteX0" fmla="*/ 11684000 w 11684000"/>
              <a:gd name="connsiteY0" fmla="*/ 5422900 h 5422900"/>
              <a:gd name="connsiteX1" fmla="*/ 0 w 11684000"/>
              <a:gd name="connsiteY1" fmla="*/ 5422900 h 5422900"/>
              <a:gd name="connsiteX2" fmla="*/ 0 w 11684000"/>
              <a:gd name="connsiteY2" fmla="*/ 0 h 5422900"/>
              <a:gd name="connsiteX0" fmla="*/ 0 w 0"/>
              <a:gd name="connsiteY0" fmla="*/ 5422900 h 5422900"/>
              <a:gd name="connsiteX1" fmla="*/ 0 w 0"/>
              <a:gd name="connsiteY1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0" fmla="*/ 0 w 11693254"/>
              <a:gd name="connsiteY0" fmla="*/ 5422900 h 5426347"/>
              <a:gd name="connsiteX1" fmla="*/ 0 w 11693254"/>
              <a:gd name="connsiteY1" fmla="*/ 0 h 5426347"/>
              <a:gd name="connsiteX2" fmla="*/ 11684000 w 11693254"/>
              <a:gd name="connsiteY2" fmla="*/ 0 h 5426347"/>
              <a:gd name="connsiteX3" fmla="*/ 11684000 w 11693254"/>
              <a:gd name="connsiteY3" fmla="*/ 3992700 h 5426347"/>
              <a:gd name="connsiteX4" fmla="*/ 9202350 w 11693254"/>
              <a:gd name="connsiteY4" fmla="*/ 5422900 h 5426347"/>
              <a:gd name="connsiteX5" fmla="*/ 0 w 11693254"/>
              <a:gd name="connsiteY5" fmla="*/ 5422900 h 5426347"/>
              <a:gd name="connsiteX6" fmla="*/ 0 w 11693254"/>
              <a:gd name="connsiteY6" fmla="*/ 0 h 5426347"/>
              <a:gd name="connsiteX0" fmla="*/ 0 w 11684000"/>
              <a:gd name="connsiteY0" fmla="*/ 5422900 h 5422928"/>
              <a:gd name="connsiteX1" fmla="*/ 0 w 11684000"/>
              <a:gd name="connsiteY1" fmla="*/ 0 h 5422928"/>
              <a:gd name="connsiteX2" fmla="*/ 11684000 w 11684000"/>
              <a:gd name="connsiteY2" fmla="*/ 0 h 5422928"/>
              <a:gd name="connsiteX3" fmla="*/ 11684000 w 11684000"/>
              <a:gd name="connsiteY3" fmla="*/ 3992700 h 5422928"/>
              <a:gd name="connsiteX4" fmla="*/ 9202350 w 11684000"/>
              <a:gd name="connsiteY4" fmla="*/ 5422900 h 5422928"/>
              <a:gd name="connsiteX5" fmla="*/ 0 w 11684000"/>
              <a:gd name="connsiteY5" fmla="*/ 5422900 h 5422928"/>
              <a:gd name="connsiteX6" fmla="*/ 0 w 11684000"/>
              <a:gd name="connsiteY6" fmla="*/ 0 h 5422928"/>
              <a:gd name="connsiteX7" fmla="*/ 0 w 11684000"/>
              <a:gd name="connsiteY7" fmla="*/ 5422900 h 5422928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84000 w 11684000"/>
              <a:gd name="connsiteY3" fmla="*/ 3992700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1684000"/>
              <a:gd name="connsiteY0" fmla="*/ 5422900 h 5422900"/>
              <a:gd name="connsiteX1" fmla="*/ 0 w 11684000"/>
              <a:gd name="connsiteY1" fmla="*/ 0 h 5422900"/>
              <a:gd name="connsiteX2" fmla="*/ 11684000 w 11684000"/>
              <a:gd name="connsiteY2" fmla="*/ 0 h 5422900"/>
              <a:gd name="connsiteX3" fmla="*/ 11666747 w 11684000"/>
              <a:gd name="connsiteY3" fmla="*/ 3837424 h 5422900"/>
              <a:gd name="connsiteX4" fmla="*/ 9435263 w 11684000"/>
              <a:gd name="connsiteY4" fmla="*/ 5414273 h 5422900"/>
              <a:gd name="connsiteX5" fmla="*/ 0 w 11684000"/>
              <a:gd name="connsiteY5" fmla="*/ 5422900 h 5422900"/>
              <a:gd name="connsiteX6" fmla="*/ 0 w 11684000"/>
              <a:gd name="connsiteY6" fmla="*/ 0 h 5422900"/>
              <a:gd name="connsiteX7" fmla="*/ 0 w 11684000"/>
              <a:gd name="connsiteY7" fmla="*/ 5422900 h 5422900"/>
              <a:gd name="connsiteX0" fmla="*/ 0 w 12632441"/>
              <a:gd name="connsiteY0" fmla="*/ 5422900 h 5422900"/>
              <a:gd name="connsiteX1" fmla="*/ 0 w 12632441"/>
              <a:gd name="connsiteY1" fmla="*/ 0 h 5422900"/>
              <a:gd name="connsiteX2" fmla="*/ 11684000 w 12632441"/>
              <a:gd name="connsiteY2" fmla="*/ 0 h 5422900"/>
              <a:gd name="connsiteX3" fmla="*/ 11666747 w 12632441"/>
              <a:gd name="connsiteY3" fmla="*/ 3837424 h 5422900"/>
              <a:gd name="connsiteX4" fmla="*/ 9435263 w 12632441"/>
              <a:gd name="connsiteY4" fmla="*/ 5414273 h 5422900"/>
              <a:gd name="connsiteX5" fmla="*/ 0 w 12632441"/>
              <a:gd name="connsiteY5" fmla="*/ 5422900 h 5422900"/>
              <a:gd name="connsiteX6" fmla="*/ 0 w 12632441"/>
              <a:gd name="connsiteY6" fmla="*/ 0 h 5422900"/>
              <a:gd name="connsiteX7" fmla="*/ 0 w 12632441"/>
              <a:gd name="connsiteY7" fmla="*/ 5422900 h 5422900"/>
              <a:gd name="connsiteX0" fmla="*/ 0 w 11841232"/>
              <a:gd name="connsiteY0" fmla="*/ 5422900 h 5422900"/>
              <a:gd name="connsiteX1" fmla="*/ 0 w 11841232"/>
              <a:gd name="connsiteY1" fmla="*/ 0 h 5422900"/>
              <a:gd name="connsiteX2" fmla="*/ 11684000 w 11841232"/>
              <a:gd name="connsiteY2" fmla="*/ 0 h 5422900"/>
              <a:gd name="connsiteX3" fmla="*/ 11666747 w 11841232"/>
              <a:gd name="connsiteY3" fmla="*/ 3837424 h 5422900"/>
              <a:gd name="connsiteX4" fmla="*/ 9435263 w 11841232"/>
              <a:gd name="connsiteY4" fmla="*/ 5414273 h 5422900"/>
              <a:gd name="connsiteX5" fmla="*/ 0 w 11841232"/>
              <a:gd name="connsiteY5" fmla="*/ 5422900 h 5422900"/>
              <a:gd name="connsiteX6" fmla="*/ 0 w 11841232"/>
              <a:gd name="connsiteY6" fmla="*/ 0 h 5422900"/>
              <a:gd name="connsiteX7" fmla="*/ 0 w 11841232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93186"/>
              <a:gd name="connsiteY0" fmla="*/ 5422900 h 5426404"/>
              <a:gd name="connsiteX1" fmla="*/ 0 w 11693186"/>
              <a:gd name="connsiteY1" fmla="*/ 0 h 5426404"/>
              <a:gd name="connsiteX2" fmla="*/ 11684000 w 11693186"/>
              <a:gd name="connsiteY2" fmla="*/ 0 h 5426404"/>
              <a:gd name="connsiteX3" fmla="*/ 11666747 w 11693186"/>
              <a:gd name="connsiteY3" fmla="*/ 3837424 h 5426404"/>
              <a:gd name="connsiteX4" fmla="*/ 9435263 w 11693186"/>
              <a:gd name="connsiteY4" fmla="*/ 5414273 h 5426404"/>
              <a:gd name="connsiteX5" fmla="*/ 0 w 11693186"/>
              <a:gd name="connsiteY5" fmla="*/ 5422900 h 5426404"/>
              <a:gd name="connsiteX6" fmla="*/ 0 w 11693186"/>
              <a:gd name="connsiteY6" fmla="*/ 0 h 5426404"/>
              <a:gd name="connsiteX7" fmla="*/ 0 w 11693186"/>
              <a:gd name="connsiteY7" fmla="*/ 5422900 h 5426404"/>
              <a:gd name="connsiteX0" fmla="*/ 0 w 11693186"/>
              <a:gd name="connsiteY0" fmla="*/ 5422900 h 5422900"/>
              <a:gd name="connsiteX1" fmla="*/ 0 w 11693186"/>
              <a:gd name="connsiteY1" fmla="*/ 0 h 5422900"/>
              <a:gd name="connsiteX2" fmla="*/ 11684000 w 11693186"/>
              <a:gd name="connsiteY2" fmla="*/ 0 h 5422900"/>
              <a:gd name="connsiteX3" fmla="*/ 11666747 w 11693186"/>
              <a:gd name="connsiteY3" fmla="*/ 3837424 h 5422900"/>
              <a:gd name="connsiteX4" fmla="*/ 9435263 w 11693186"/>
              <a:gd name="connsiteY4" fmla="*/ 5414273 h 5422900"/>
              <a:gd name="connsiteX5" fmla="*/ 0 w 11693186"/>
              <a:gd name="connsiteY5" fmla="*/ 5422900 h 5422900"/>
              <a:gd name="connsiteX6" fmla="*/ 0 w 11693186"/>
              <a:gd name="connsiteY6" fmla="*/ 0 h 5422900"/>
              <a:gd name="connsiteX7" fmla="*/ 0 w 11693186"/>
              <a:gd name="connsiteY7" fmla="*/ 5422900 h 5422900"/>
              <a:gd name="connsiteX0" fmla="*/ 0 w 11688715"/>
              <a:gd name="connsiteY0" fmla="*/ 5422900 h 5422900"/>
              <a:gd name="connsiteX1" fmla="*/ 0 w 11688715"/>
              <a:gd name="connsiteY1" fmla="*/ 0 h 5422900"/>
              <a:gd name="connsiteX2" fmla="*/ 11684000 w 11688715"/>
              <a:gd name="connsiteY2" fmla="*/ 0 h 5422900"/>
              <a:gd name="connsiteX3" fmla="*/ 11666747 w 11688715"/>
              <a:gd name="connsiteY3" fmla="*/ 3837424 h 5422900"/>
              <a:gd name="connsiteX4" fmla="*/ 9435263 w 11688715"/>
              <a:gd name="connsiteY4" fmla="*/ 5414273 h 5422900"/>
              <a:gd name="connsiteX5" fmla="*/ 0 w 11688715"/>
              <a:gd name="connsiteY5" fmla="*/ 5422900 h 5422900"/>
              <a:gd name="connsiteX6" fmla="*/ 0 w 11688715"/>
              <a:gd name="connsiteY6" fmla="*/ 0 h 5422900"/>
              <a:gd name="connsiteX7" fmla="*/ 0 w 11688715"/>
              <a:gd name="connsiteY7" fmla="*/ 5422900 h 5422900"/>
              <a:gd name="connsiteX0" fmla="*/ 0 w 11696817"/>
              <a:gd name="connsiteY0" fmla="*/ 5422900 h 5533160"/>
              <a:gd name="connsiteX1" fmla="*/ 0 w 11696817"/>
              <a:gd name="connsiteY1" fmla="*/ 0 h 5533160"/>
              <a:gd name="connsiteX2" fmla="*/ 11684000 w 11696817"/>
              <a:gd name="connsiteY2" fmla="*/ 0 h 5533160"/>
              <a:gd name="connsiteX3" fmla="*/ 11690560 w 11696817"/>
              <a:gd name="connsiteY3" fmla="*/ 3839806 h 5533160"/>
              <a:gd name="connsiteX4" fmla="*/ 9435263 w 11696817"/>
              <a:gd name="connsiteY4" fmla="*/ 5414273 h 5533160"/>
              <a:gd name="connsiteX5" fmla="*/ 0 w 11696817"/>
              <a:gd name="connsiteY5" fmla="*/ 5422900 h 5533160"/>
              <a:gd name="connsiteX6" fmla="*/ 0 w 11696817"/>
              <a:gd name="connsiteY6" fmla="*/ 0 h 5533160"/>
              <a:gd name="connsiteX7" fmla="*/ 0 w 11696817"/>
              <a:gd name="connsiteY7" fmla="*/ 5422900 h 5533160"/>
              <a:gd name="connsiteX0" fmla="*/ 0 w 11696817"/>
              <a:gd name="connsiteY0" fmla="*/ 5422900 h 5534218"/>
              <a:gd name="connsiteX1" fmla="*/ 0 w 11696817"/>
              <a:gd name="connsiteY1" fmla="*/ 0 h 5534218"/>
              <a:gd name="connsiteX2" fmla="*/ 11684000 w 11696817"/>
              <a:gd name="connsiteY2" fmla="*/ 0 h 5534218"/>
              <a:gd name="connsiteX3" fmla="*/ 11690560 w 11696817"/>
              <a:gd name="connsiteY3" fmla="*/ 3825519 h 5534218"/>
              <a:gd name="connsiteX4" fmla="*/ 9435263 w 11696817"/>
              <a:gd name="connsiteY4" fmla="*/ 5414273 h 5534218"/>
              <a:gd name="connsiteX5" fmla="*/ 0 w 11696817"/>
              <a:gd name="connsiteY5" fmla="*/ 5422900 h 5534218"/>
              <a:gd name="connsiteX6" fmla="*/ 0 w 11696817"/>
              <a:gd name="connsiteY6" fmla="*/ 0 h 5534218"/>
              <a:gd name="connsiteX7" fmla="*/ 0 w 11696817"/>
              <a:gd name="connsiteY7" fmla="*/ 5422900 h 5534218"/>
              <a:gd name="connsiteX0" fmla="*/ 0 w 11692048"/>
              <a:gd name="connsiteY0" fmla="*/ 5422900 h 5534218"/>
              <a:gd name="connsiteX1" fmla="*/ 0 w 11692048"/>
              <a:gd name="connsiteY1" fmla="*/ 0 h 5534218"/>
              <a:gd name="connsiteX2" fmla="*/ 11684000 w 11692048"/>
              <a:gd name="connsiteY2" fmla="*/ 0 h 5534218"/>
              <a:gd name="connsiteX3" fmla="*/ 11690560 w 11692048"/>
              <a:gd name="connsiteY3" fmla="*/ 3825519 h 5534218"/>
              <a:gd name="connsiteX4" fmla="*/ 9435263 w 11692048"/>
              <a:gd name="connsiteY4" fmla="*/ 5414273 h 5534218"/>
              <a:gd name="connsiteX5" fmla="*/ 0 w 11692048"/>
              <a:gd name="connsiteY5" fmla="*/ 5422900 h 5534218"/>
              <a:gd name="connsiteX6" fmla="*/ 0 w 11692048"/>
              <a:gd name="connsiteY6" fmla="*/ 0 h 5534218"/>
              <a:gd name="connsiteX7" fmla="*/ 0 w 11692048"/>
              <a:gd name="connsiteY7" fmla="*/ 5422900 h 5534218"/>
              <a:gd name="connsiteX0" fmla="*/ 0 w 11692048"/>
              <a:gd name="connsiteY0" fmla="*/ 5422900 h 5422900"/>
              <a:gd name="connsiteX1" fmla="*/ 0 w 11692048"/>
              <a:gd name="connsiteY1" fmla="*/ 0 h 5422900"/>
              <a:gd name="connsiteX2" fmla="*/ 11684000 w 11692048"/>
              <a:gd name="connsiteY2" fmla="*/ 0 h 5422900"/>
              <a:gd name="connsiteX3" fmla="*/ 11690560 w 11692048"/>
              <a:gd name="connsiteY3" fmla="*/ 3825519 h 5422900"/>
              <a:gd name="connsiteX4" fmla="*/ 9435263 w 11692048"/>
              <a:gd name="connsiteY4" fmla="*/ 5414273 h 5422900"/>
              <a:gd name="connsiteX5" fmla="*/ 0 w 11692048"/>
              <a:gd name="connsiteY5" fmla="*/ 5422900 h 5422900"/>
              <a:gd name="connsiteX6" fmla="*/ 0 w 11692048"/>
              <a:gd name="connsiteY6" fmla="*/ 0 h 5422900"/>
              <a:gd name="connsiteX7" fmla="*/ 0 w 11692048"/>
              <a:gd name="connsiteY7" fmla="*/ 5422900 h 5422900"/>
              <a:gd name="connsiteX0" fmla="*/ 0 w 11858915"/>
              <a:gd name="connsiteY0" fmla="*/ 5422900 h 5422900"/>
              <a:gd name="connsiteX1" fmla="*/ 0 w 11858915"/>
              <a:gd name="connsiteY1" fmla="*/ 0 h 5422900"/>
              <a:gd name="connsiteX2" fmla="*/ 11684000 w 11858915"/>
              <a:gd name="connsiteY2" fmla="*/ 0 h 5422900"/>
              <a:gd name="connsiteX3" fmla="*/ 11690560 w 11858915"/>
              <a:gd name="connsiteY3" fmla="*/ 3825519 h 5422900"/>
              <a:gd name="connsiteX4" fmla="*/ 9430501 w 11858915"/>
              <a:gd name="connsiteY4" fmla="*/ 5421417 h 5422900"/>
              <a:gd name="connsiteX5" fmla="*/ 0 w 11858915"/>
              <a:gd name="connsiteY5" fmla="*/ 5422900 h 5422900"/>
              <a:gd name="connsiteX6" fmla="*/ 0 w 11858915"/>
              <a:gd name="connsiteY6" fmla="*/ 0 h 5422900"/>
              <a:gd name="connsiteX7" fmla="*/ 0 w 11858915"/>
              <a:gd name="connsiteY7" fmla="*/ 5422900 h 5422900"/>
              <a:gd name="connsiteX0" fmla="*/ 0 w 11857504"/>
              <a:gd name="connsiteY0" fmla="*/ 5422900 h 5423904"/>
              <a:gd name="connsiteX1" fmla="*/ 0 w 11857504"/>
              <a:gd name="connsiteY1" fmla="*/ 0 h 5423904"/>
              <a:gd name="connsiteX2" fmla="*/ 11684000 w 11857504"/>
              <a:gd name="connsiteY2" fmla="*/ 0 h 5423904"/>
              <a:gd name="connsiteX3" fmla="*/ 11690560 w 11857504"/>
              <a:gd name="connsiteY3" fmla="*/ 3825519 h 5423904"/>
              <a:gd name="connsiteX4" fmla="*/ 9449551 w 11857504"/>
              <a:gd name="connsiteY4" fmla="*/ 5423799 h 5423904"/>
              <a:gd name="connsiteX5" fmla="*/ 0 w 11857504"/>
              <a:gd name="connsiteY5" fmla="*/ 5422900 h 5423904"/>
              <a:gd name="connsiteX6" fmla="*/ 0 w 11857504"/>
              <a:gd name="connsiteY6" fmla="*/ 0 h 5423904"/>
              <a:gd name="connsiteX7" fmla="*/ 0 w 11857504"/>
              <a:gd name="connsiteY7" fmla="*/ 5422900 h 5423904"/>
              <a:gd name="connsiteX0" fmla="*/ 0 w 11857504"/>
              <a:gd name="connsiteY0" fmla="*/ 5422900 h 5423799"/>
              <a:gd name="connsiteX1" fmla="*/ 0 w 11857504"/>
              <a:gd name="connsiteY1" fmla="*/ 0 h 5423799"/>
              <a:gd name="connsiteX2" fmla="*/ 11684000 w 11857504"/>
              <a:gd name="connsiteY2" fmla="*/ 0 h 5423799"/>
              <a:gd name="connsiteX3" fmla="*/ 11690560 w 11857504"/>
              <a:gd name="connsiteY3" fmla="*/ 3825519 h 5423799"/>
              <a:gd name="connsiteX4" fmla="*/ 9449551 w 11857504"/>
              <a:gd name="connsiteY4" fmla="*/ 5423799 h 5423799"/>
              <a:gd name="connsiteX5" fmla="*/ 0 w 11857504"/>
              <a:gd name="connsiteY5" fmla="*/ 5422900 h 5423799"/>
              <a:gd name="connsiteX6" fmla="*/ 0 w 11857504"/>
              <a:gd name="connsiteY6" fmla="*/ 0 h 5423799"/>
              <a:gd name="connsiteX7" fmla="*/ 0 w 11857504"/>
              <a:gd name="connsiteY7" fmla="*/ 5422900 h 5423799"/>
              <a:gd name="connsiteX0" fmla="*/ 0 w 11696817"/>
              <a:gd name="connsiteY0" fmla="*/ 5422900 h 5423799"/>
              <a:gd name="connsiteX1" fmla="*/ 0 w 11696817"/>
              <a:gd name="connsiteY1" fmla="*/ 0 h 5423799"/>
              <a:gd name="connsiteX2" fmla="*/ 11684000 w 11696817"/>
              <a:gd name="connsiteY2" fmla="*/ 0 h 5423799"/>
              <a:gd name="connsiteX3" fmla="*/ 11690560 w 11696817"/>
              <a:gd name="connsiteY3" fmla="*/ 3825519 h 5423799"/>
              <a:gd name="connsiteX4" fmla="*/ 9449551 w 11696817"/>
              <a:gd name="connsiteY4" fmla="*/ 5423799 h 5423799"/>
              <a:gd name="connsiteX5" fmla="*/ 0 w 11696817"/>
              <a:gd name="connsiteY5" fmla="*/ 5422900 h 5423799"/>
              <a:gd name="connsiteX6" fmla="*/ 0 w 11696817"/>
              <a:gd name="connsiteY6" fmla="*/ 0 h 5423799"/>
              <a:gd name="connsiteX7" fmla="*/ 0 w 11696817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0772"/>
              <a:gd name="connsiteY0" fmla="*/ 5422900 h 5423799"/>
              <a:gd name="connsiteX1" fmla="*/ 0 w 11690772"/>
              <a:gd name="connsiteY1" fmla="*/ 0 h 5423799"/>
              <a:gd name="connsiteX2" fmla="*/ 11684000 w 11690772"/>
              <a:gd name="connsiteY2" fmla="*/ 0 h 5423799"/>
              <a:gd name="connsiteX3" fmla="*/ 11690560 w 11690772"/>
              <a:gd name="connsiteY3" fmla="*/ 3825519 h 5423799"/>
              <a:gd name="connsiteX4" fmla="*/ 9449551 w 11690772"/>
              <a:gd name="connsiteY4" fmla="*/ 5423799 h 5423799"/>
              <a:gd name="connsiteX5" fmla="*/ 0 w 11690772"/>
              <a:gd name="connsiteY5" fmla="*/ 5422900 h 5423799"/>
              <a:gd name="connsiteX6" fmla="*/ 0 w 11690772"/>
              <a:gd name="connsiteY6" fmla="*/ 0 h 5423799"/>
              <a:gd name="connsiteX7" fmla="*/ 0 w 11690772"/>
              <a:gd name="connsiteY7" fmla="*/ 5422900 h 5423799"/>
              <a:gd name="connsiteX0" fmla="*/ 0 w 11694145"/>
              <a:gd name="connsiteY0" fmla="*/ 5422900 h 5423799"/>
              <a:gd name="connsiteX1" fmla="*/ 0 w 11694145"/>
              <a:gd name="connsiteY1" fmla="*/ 0 h 5423799"/>
              <a:gd name="connsiteX2" fmla="*/ 11684000 w 11694145"/>
              <a:gd name="connsiteY2" fmla="*/ 0 h 5423799"/>
              <a:gd name="connsiteX3" fmla="*/ 11690560 w 11694145"/>
              <a:gd name="connsiteY3" fmla="*/ 3825519 h 5423799"/>
              <a:gd name="connsiteX4" fmla="*/ 9449551 w 11694145"/>
              <a:gd name="connsiteY4" fmla="*/ 5423799 h 5423799"/>
              <a:gd name="connsiteX5" fmla="*/ 0 w 11694145"/>
              <a:gd name="connsiteY5" fmla="*/ 5422900 h 5423799"/>
              <a:gd name="connsiteX6" fmla="*/ 0 w 11694145"/>
              <a:gd name="connsiteY6" fmla="*/ 0 h 5423799"/>
              <a:gd name="connsiteX7" fmla="*/ 0 w 11694145"/>
              <a:gd name="connsiteY7" fmla="*/ 5422900 h 5423799"/>
              <a:gd name="connsiteX0" fmla="*/ 0 w 11691776"/>
              <a:gd name="connsiteY0" fmla="*/ 5422900 h 5423799"/>
              <a:gd name="connsiteX1" fmla="*/ 0 w 11691776"/>
              <a:gd name="connsiteY1" fmla="*/ 0 h 5423799"/>
              <a:gd name="connsiteX2" fmla="*/ 11684000 w 11691776"/>
              <a:gd name="connsiteY2" fmla="*/ 0 h 5423799"/>
              <a:gd name="connsiteX3" fmla="*/ 11690560 w 11691776"/>
              <a:gd name="connsiteY3" fmla="*/ 3825519 h 5423799"/>
              <a:gd name="connsiteX4" fmla="*/ 9449551 w 11691776"/>
              <a:gd name="connsiteY4" fmla="*/ 5423799 h 5423799"/>
              <a:gd name="connsiteX5" fmla="*/ 0 w 11691776"/>
              <a:gd name="connsiteY5" fmla="*/ 5422900 h 5423799"/>
              <a:gd name="connsiteX6" fmla="*/ 0 w 11691776"/>
              <a:gd name="connsiteY6" fmla="*/ 0 h 5423799"/>
              <a:gd name="connsiteX7" fmla="*/ 0 w 11691776"/>
              <a:gd name="connsiteY7" fmla="*/ 5422900 h 5423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691776" h="5423799">
                <a:moveTo>
                  <a:pt x="0" y="5422900"/>
                </a:moveTo>
                <a:lnTo>
                  <a:pt x="0" y="0"/>
                </a:lnTo>
                <a:lnTo>
                  <a:pt x="11684000" y="0"/>
                </a:lnTo>
                <a:cubicBezTo>
                  <a:pt x="11698058" y="1771685"/>
                  <a:pt x="11688299" y="3238522"/>
                  <a:pt x="11690560" y="3825519"/>
                </a:cubicBezTo>
                <a:cubicBezTo>
                  <a:pt x="11692821" y="4412516"/>
                  <a:pt x="11455128" y="5424269"/>
                  <a:pt x="9449551" y="5423799"/>
                </a:cubicBezTo>
                <a:lnTo>
                  <a:pt x="0" y="5422900"/>
                </a:lnTo>
                <a:lnTo>
                  <a:pt x="0" y="0"/>
                </a:lnTo>
                <a:lnTo>
                  <a:pt x="0" y="5422900"/>
                </a:lnTo>
                <a:close/>
              </a:path>
            </a:pathLst>
          </a:custGeom>
          <a:gradFill>
            <a:gsLst>
              <a:gs pos="0">
                <a:srgbClr val="EC4371"/>
              </a:gs>
              <a:gs pos="18000">
                <a:srgbClr val="EC4371"/>
              </a:gs>
              <a:gs pos="100000">
                <a:srgbClr val="E59AAA"/>
              </a:gs>
            </a:gsLst>
            <a:lin ang="21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04287" y="4409965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_Author</a:t>
            </a:r>
            <a:endParaRPr lang="en-US" noProof="0" dirty="0"/>
          </a:p>
        </p:txBody>
      </p:sp>
      <p:sp>
        <p:nvSpPr>
          <p:cNvPr id="15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04287" y="4680028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_Sector</a:t>
            </a:r>
            <a:endParaRPr lang="en-US" noProof="0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1104287" y="4958884"/>
            <a:ext cx="5761500" cy="252058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0"/>
              </a:spcBef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 smtClean="0"/>
              <a:t>_Date</a:t>
            </a:r>
            <a:endParaRPr lang="en-US" noProof="0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9663" y="6289865"/>
            <a:ext cx="1728192" cy="269767"/>
          </a:xfrm>
          <a:prstGeom prst="rect">
            <a:avLst/>
          </a:prstGeom>
        </p:spPr>
      </p:pic>
      <p:pic>
        <p:nvPicPr>
          <p:cNvPr id="21" name="Picture 20"/>
          <p:cNvPicPr>
            <a:picLocks/>
          </p:cNvPicPr>
          <p:nvPr userDrawn="1">
            <p:custDataLst>
              <p:tags r:id="rId1"/>
            </p:custData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734" y="6161663"/>
            <a:ext cx="1934796" cy="355819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05186" y="2052475"/>
            <a:ext cx="612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spcBef>
                <a:spcPts val="0"/>
              </a:spcBef>
              <a:buFontTx/>
              <a:buNone/>
              <a:defRPr sz="4800">
                <a:solidFill>
                  <a:schemeClr val="bg1"/>
                </a:solidFill>
              </a:defRPr>
            </a:lvl1pPr>
            <a:lvl2pPr>
              <a:defRPr sz="6400"/>
            </a:lvl2pPr>
            <a:lvl3pPr>
              <a:defRPr sz="6400"/>
            </a:lvl3pPr>
            <a:lvl4pPr>
              <a:defRPr sz="6400"/>
            </a:lvl4pPr>
            <a:lvl5pPr>
              <a:defRPr sz="6400"/>
            </a:lvl5pPr>
          </a:lstStyle>
          <a:p>
            <a:pPr lvl="0"/>
            <a:r>
              <a:rPr lang="en-US" noProof="0" dirty="0" smtClean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8643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theme" Target="../theme/theme1.xml"/><Relationship Id="rId30" Type="http://schemas.openxmlformats.org/officeDocument/2006/relationships/tags" Target="../tags/tag1.xml"/><Relationship Id="rId31" Type="http://schemas.openxmlformats.org/officeDocument/2006/relationships/tags" Target="../tags/tag2.xml"/><Relationship Id="rId32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6"/>
          <p:cNvSpPr txBox="1">
            <a:spLocks/>
          </p:cNvSpPr>
          <p:nvPr>
            <p:custDataLst>
              <p:tags r:id="rId30"/>
            </p:custDataLst>
          </p:nvPr>
        </p:nvSpPr>
        <p:spPr>
          <a:xfrm>
            <a:off x="576000" y="6489608"/>
            <a:ext cx="677510" cy="184193"/>
          </a:xfrm>
          <a:prstGeom prst="rect">
            <a:avLst/>
          </a:prstGeom>
          <a:noFill/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rtlCol="0">
            <a:noAutofit/>
          </a:bodyPr>
          <a:lstStyle/>
          <a:p>
            <a:fld id="{AFB868B0-0EA7-468E-A823-2874C090DC2E}" type="slidenum">
              <a:rPr lang="de-DE" sz="1200" smtClean="0">
                <a:solidFill>
                  <a:schemeClr val="tx1"/>
                </a:solidFill>
              </a:rPr>
              <a:pPr/>
              <a:t>‹#›</a:t>
            </a:fld>
            <a:endParaRPr lang="en-US" sz="1200" dirty="0">
              <a:solidFill>
                <a:schemeClr val="tx1"/>
              </a:solidFill>
              <a:latin typeface="Calibri"/>
            </a:endParaRPr>
          </a:p>
        </p:txBody>
      </p:sp>
      <p:pic>
        <p:nvPicPr>
          <p:cNvPr id="4" name="Picture 3"/>
          <p:cNvPicPr>
            <a:picLocks/>
          </p:cNvPicPr>
          <p:nvPr>
            <p:custDataLst>
              <p:tags r:id="rId31"/>
            </p:custDataLst>
          </p:nvPr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22696" y="6443176"/>
            <a:ext cx="1055147" cy="194047"/>
          </a:xfrm>
          <a:prstGeom prst="rect">
            <a:avLst/>
          </a:prstGeom>
          <a:ln w="0"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953966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705" r:id="rId2"/>
    <p:sldLayoutId id="2147483691" r:id="rId3"/>
    <p:sldLayoutId id="2147483692" r:id="rId4"/>
    <p:sldLayoutId id="2147483693" r:id="rId5"/>
    <p:sldLayoutId id="2147483694" r:id="rId6"/>
    <p:sldLayoutId id="2147483699" r:id="rId7"/>
    <p:sldLayoutId id="2147483695" r:id="rId8"/>
    <p:sldLayoutId id="2147483696" r:id="rId9"/>
    <p:sldLayoutId id="2147483697" r:id="rId10"/>
    <p:sldLayoutId id="2147483698" r:id="rId11"/>
    <p:sldLayoutId id="2147483651" r:id="rId12"/>
    <p:sldLayoutId id="2147483654" r:id="rId13"/>
    <p:sldLayoutId id="2147483656" r:id="rId14"/>
    <p:sldLayoutId id="2147483655" r:id="rId15"/>
    <p:sldLayoutId id="2147483704" r:id="rId16"/>
    <p:sldLayoutId id="2147483689" r:id="rId17"/>
    <p:sldLayoutId id="2147483703" r:id="rId18"/>
    <p:sldLayoutId id="2147483673" r:id="rId19"/>
    <p:sldLayoutId id="2147483670" r:id="rId20"/>
    <p:sldLayoutId id="2147483671" r:id="rId21"/>
    <p:sldLayoutId id="2147483674" r:id="rId22"/>
    <p:sldLayoutId id="2147483675" r:id="rId23"/>
    <p:sldLayoutId id="2147483676" r:id="rId24"/>
    <p:sldLayoutId id="2147483677" r:id="rId25"/>
    <p:sldLayoutId id="2147483678" r:id="rId26"/>
    <p:sldLayoutId id="2147483679" r:id="rId27"/>
    <p:sldLayoutId id="2147483653" r:id="rId28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1219444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91" indent="-457291" algn="l" defTabSz="1219444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798" indent="-381076" algn="l" defTabSz="1219444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305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4027" indent="-304861" algn="l" defTabSz="1219444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749" indent="-304861" algn="l" defTabSz="1219444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3471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3192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2914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2636" indent="-304861" algn="l" defTabSz="1219444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72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444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9166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888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610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8332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8053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7775" algn="l" defTabSz="1219444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Jean Herfs &amp; Maarten van der Velden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 smtClean="0"/>
              <a:t>Connected Digital Platforms &amp; Propositions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22 September 2016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1105185" y="2052475"/>
            <a:ext cx="7290669" cy="1620375"/>
          </a:xfrm>
        </p:spPr>
        <p:txBody>
          <a:bodyPr/>
          <a:lstStyle/>
          <a:p>
            <a:r>
              <a:rPr lang="en-US" dirty="0" smtClean="0"/>
              <a:t>BDD for iOS @ Philips CDP²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444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Gherkin Feature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808000"/>
                </a:solidFill>
              </a:rPr>
              <a:t>@</a:t>
            </a:r>
            <a:r>
              <a:rPr lang="en-US" dirty="0" smtClean="0">
                <a:solidFill>
                  <a:srgbClr val="808000"/>
                </a:solidFill>
              </a:rPr>
              <a:t>F123</a:t>
            </a:r>
            <a:r>
              <a:rPr lang="en-US" dirty="0">
                <a:solidFill>
                  <a:srgbClr val="808000"/>
                </a:solidFill>
              </a:rPr>
              <a:t/>
            </a:r>
            <a:br>
              <a:rPr lang="en-US" dirty="0">
                <a:solidFill>
                  <a:srgbClr val="808000"/>
                </a:solidFill>
              </a:rPr>
            </a:br>
            <a:r>
              <a:rPr lang="en-US" dirty="0">
                <a:solidFill>
                  <a:srgbClr val="808000"/>
                </a:solidFill>
              </a:rPr>
              <a:t>@</a:t>
            </a:r>
            <a:r>
              <a:rPr lang="en-US" dirty="0" smtClean="0">
                <a:solidFill>
                  <a:srgbClr val="808000"/>
                </a:solidFill>
              </a:rPr>
              <a:t>US456</a:t>
            </a:r>
            <a:r>
              <a:rPr lang="en-US" dirty="0">
                <a:solidFill>
                  <a:srgbClr val="808000"/>
                </a:solidFill>
              </a:rPr>
              <a:t/>
            </a:r>
            <a:br>
              <a:rPr lang="en-US" dirty="0">
                <a:solidFill>
                  <a:srgbClr val="808000"/>
                </a:solidFill>
              </a:rPr>
            </a:br>
            <a:r>
              <a:rPr lang="en-US" b="1" dirty="0">
                <a:solidFill>
                  <a:srgbClr val="000080"/>
                </a:solidFill>
              </a:rPr>
              <a:t>Feature: </a:t>
            </a:r>
            <a:r>
              <a:rPr lang="en-US" dirty="0"/>
              <a:t>[</a:t>
            </a:r>
            <a:r>
              <a:rPr lang="en-US" dirty="0" smtClean="0"/>
              <a:t>F123] </a:t>
            </a:r>
            <a:r>
              <a:rPr lang="en-US" dirty="0"/>
              <a:t>The user wants to store consents in the backend</a:t>
            </a:r>
            <a:br>
              <a:rPr lang="en-US" dirty="0"/>
            </a:br>
            <a:r>
              <a:rPr lang="en-US" dirty="0"/>
              <a:t>  </a:t>
            </a:r>
            <a:r>
              <a:rPr lang="en-US" b="1" dirty="0">
                <a:solidFill>
                  <a:srgbClr val="000080"/>
                </a:solidFill>
              </a:rPr>
              <a:t>Scenario: </a:t>
            </a:r>
            <a:r>
              <a:rPr lang="en-US" dirty="0" smtClean="0"/>
              <a:t>TC789: </a:t>
            </a:r>
            <a:r>
              <a:rPr lang="en-US" dirty="0"/>
              <a:t>The user wants to store consents in the backend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Given </a:t>
            </a:r>
            <a:r>
              <a:rPr lang="en-US" dirty="0"/>
              <a:t>I am logged in with a clean user account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When </a:t>
            </a:r>
            <a:r>
              <a:rPr lang="en-US" dirty="0"/>
              <a:t>I am on the </a:t>
            </a:r>
            <a:r>
              <a:rPr lang="en-US" b="1" dirty="0">
                <a:solidFill>
                  <a:srgbClr val="297BDE"/>
                </a:solidFill>
              </a:rPr>
              <a:t>consents</a:t>
            </a:r>
            <a:r>
              <a:rPr lang="en-US" dirty="0"/>
              <a:t> screen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scroll </a:t>
            </a:r>
            <a:r>
              <a:rPr lang="en-US" b="1" dirty="0">
                <a:solidFill>
                  <a:srgbClr val="297BDE"/>
                </a:solidFill>
              </a:rPr>
              <a:t>down</a:t>
            </a:r>
            <a:r>
              <a:rPr lang="en-US" dirty="0"/>
              <a:t> until I see the </a:t>
            </a:r>
            <a:r>
              <a:rPr lang="en-US" b="1" dirty="0" err="1">
                <a:solidFill>
                  <a:srgbClr val="297BDE"/>
                </a:solidFill>
              </a:rPr>
              <a:t>agreeAll</a:t>
            </a:r>
            <a:r>
              <a:rPr lang="en-US" b="1" dirty="0">
                <a:solidFill>
                  <a:srgbClr val="297BDE"/>
                </a:solidFill>
              </a:rPr>
              <a:t> switch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switch the </a:t>
            </a:r>
            <a:r>
              <a:rPr lang="en-US" b="1" dirty="0" err="1">
                <a:solidFill>
                  <a:srgbClr val="297BDE"/>
                </a:solidFill>
              </a:rPr>
              <a:t>agreeAll</a:t>
            </a:r>
            <a:r>
              <a:rPr lang="en-US" b="1" dirty="0">
                <a:solidFill>
                  <a:srgbClr val="297BDE"/>
                </a:solidFill>
              </a:rPr>
              <a:t> 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scroll </a:t>
            </a:r>
            <a:r>
              <a:rPr lang="en-US" b="1" dirty="0">
                <a:solidFill>
                  <a:srgbClr val="297BDE"/>
                </a:solidFill>
              </a:rPr>
              <a:t>down</a:t>
            </a:r>
            <a:r>
              <a:rPr lang="en-US" dirty="0"/>
              <a:t> until I see the </a:t>
            </a:r>
            <a:r>
              <a:rPr lang="en-US" b="1" dirty="0" err="1">
                <a:solidFill>
                  <a:srgbClr val="297BDE"/>
                </a:solidFill>
              </a:rPr>
              <a:t>saveEntry</a:t>
            </a:r>
            <a:r>
              <a:rPr lang="en-US" b="1" dirty="0">
                <a:solidFill>
                  <a:srgbClr val="297BDE"/>
                </a:solidFill>
              </a:rPr>
              <a:t> button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touch the </a:t>
            </a:r>
            <a:r>
              <a:rPr lang="en-US" b="1" dirty="0" err="1">
                <a:solidFill>
                  <a:srgbClr val="297BDE"/>
                </a:solidFill>
              </a:rPr>
              <a:t>saveEntry</a:t>
            </a:r>
            <a:r>
              <a:rPr lang="en-US" b="1" dirty="0">
                <a:solidFill>
                  <a:srgbClr val="297BDE"/>
                </a:solidFill>
              </a:rPr>
              <a:t> button</a:t>
            </a:r>
            <a:br>
              <a:rPr lang="en-US" b="1" dirty="0">
                <a:solidFill>
                  <a:srgbClr val="297BDE"/>
                </a:solidFill>
              </a:rPr>
            </a:br>
            <a:r>
              <a:rPr lang="en-US" b="1" dirty="0">
                <a:solidFill>
                  <a:srgbClr val="297BDE"/>
                </a:solidFill>
              </a:rPr>
              <a:t>    </a:t>
            </a:r>
            <a:r>
              <a:rPr lang="en-US" b="1" dirty="0">
                <a:solidFill>
                  <a:srgbClr val="000080"/>
                </a:solidFill>
              </a:rPr>
              <a:t>And </a:t>
            </a:r>
            <a:r>
              <a:rPr lang="en-US" dirty="0"/>
              <a:t>I wait until I see the </a:t>
            </a:r>
            <a:r>
              <a:rPr lang="en-US" b="1" dirty="0" err="1">
                <a:solidFill>
                  <a:srgbClr val="297BDE"/>
                </a:solidFill>
              </a:rPr>
              <a:t>userprofile</a:t>
            </a:r>
            <a:r>
              <a:rPr lang="en-US" dirty="0"/>
              <a:t> screen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>
                <a:solidFill>
                  <a:srgbClr val="000080"/>
                </a:solidFill>
              </a:rPr>
              <a:t>Then </a:t>
            </a:r>
            <a:r>
              <a:rPr lang="en-US" dirty="0"/>
              <a:t>the consents were stored in the </a:t>
            </a:r>
            <a:r>
              <a:rPr lang="en-US" dirty="0" smtClean="0"/>
              <a:t>backend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178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576000" y="1577590"/>
            <a:ext cx="11431780" cy="4650409"/>
          </a:xfrm>
        </p:spPr>
        <p:txBody>
          <a:bodyPr/>
          <a:lstStyle/>
          <a:p>
            <a:pPr marL="0" indent="0">
              <a:buNone/>
            </a:pPr>
            <a:r>
              <a:rPr lang="en-US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And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noProof="1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^the consents were stored in the backend$</a:t>
            </a:r>
            <a:r>
              <a:rPr lang="en-US" b="1" noProof="1" smtClean="0">
                <a:solidFill>
                  <a:srgbClr val="800000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do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ConsentsBackend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.wait_for_stored_consents</a:t>
            </a:r>
            <a:br>
              <a:rPr lang="en-US" noProof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end</a:t>
            </a:r>
          </a:p>
          <a:p>
            <a:pPr marL="0" indent="0">
              <a:buNone/>
            </a:pPr>
            <a:endParaRPr lang="en-US" b="1" noProof="1" smtClean="0">
              <a:solidFill>
                <a:srgbClr val="000080"/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class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ConsentsBackend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&lt;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Backend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def self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wait_for_stored_consents</a:t>
            </a:r>
            <a:b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WaitUtil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.wait_for_condition(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'Has consents in the backend'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b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:timeout_sec </a:t>
            </a:r>
            <a:r>
              <a:rPr lang="en-US" i="1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=&gt; </a:t>
            </a:r>
            <a:r>
              <a:rPr lang="en-US" noProof="1" smtClean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8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)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do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url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#{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DATA_SERVICE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/some/endpoint"</a:t>
            </a:r>
            <a:b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response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i="1" noProof="1" smtClean="0">
                <a:latin typeface="Consolas" charset="0"/>
                <a:ea typeface="Consolas" charset="0"/>
                <a:cs typeface="Consolas" charset="0"/>
              </a:rPr>
              <a:t>get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url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consents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b="1" i="1" noProof="1" smtClean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JSON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.parse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response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valid_consents </a:t>
            </a:r>
            <a:r>
              <a:rPr lang="en-US" noProof="1" smtClean="0">
                <a:solidFill>
                  <a:srgbClr val="CC7833"/>
                </a:solidFill>
                <a:latin typeface="Consolas" charset="0"/>
                <a:ea typeface="Consolas" charset="0"/>
                <a:cs typeface="Consolas" charset="0"/>
              </a:rPr>
              <a:t>=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are_consents_valid 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consents</a:t>
            </a:r>
            <a:b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     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valid_consents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"Expected all consents accepted on the backend, found 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#{</a:t>
            </a:r>
            <a:r>
              <a:rPr lang="en-US" i="1" noProof="1" smtClean="0">
                <a:solidFill>
                  <a:srgbClr val="003C5A"/>
                </a:solidFill>
                <a:latin typeface="Consolas" charset="0"/>
                <a:ea typeface="Consolas" charset="0"/>
                <a:cs typeface="Consolas" charset="0"/>
              </a:rPr>
              <a:t>consents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b="1" noProof="1" smtClean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]</a:t>
            </a:r>
            <a:br>
              <a:rPr lang="en-US" noProof="1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noProof="1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end</a:t>
            </a:r>
            <a:b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noProof="1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 end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26623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514913" y="341142"/>
            <a:ext cx="8093792" cy="6518446"/>
          </a:xfrm>
        </p:spPr>
        <p:txBody>
          <a:bodyPr/>
          <a:lstStyle/>
          <a:p>
            <a:pPr marL="0" indent="0">
              <a:buNone/>
            </a:pPr>
            <a:r>
              <a:rPr lang="en-US" sz="1400" dirty="0"/>
              <a:t/>
            </a:r>
            <a:br>
              <a:rPr lang="en-US" sz="1400" dirty="0"/>
            </a:br>
            <a:r>
              <a:rPr lang="en-US" sz="1400" b="1" dirty="0" smtClean="0"/>
              <a:t>context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@"given the baby profile has not been adjusted locally"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</a:t>
            </a:r>
            <a:r>
              <a:rPr lang="en-US" sz="1400" b="1" dirty="0" err="1"/>
              <a:t>beforeEach</a:t>
            </a:r>
            <a:r>
              <a:rPr lang="en-US" sz="1400" dirty="0"/>
              <a:t>(^{</a:t>
            </a:r>
            <a:br>
              <a:rPr lang="en-US" sz="1400" dirty="0"/>
            </a:br>
            <a:r>
              <a:rPr lang="en-US" sz="1400" dirty="0"/>
              <a:t>      [</a:t>
            </a:r>
            <a:r>
              <a:rPr lang="en-US" sz="1400" b="1" dirty="0">
                <a:solidFill>
                  <a:srgbClr val="0066A1"/>
                </a:solidFill>
              </a:rPr>
              <a:t>given</a:t>
            </a:r>
            <a:r>
              <a:rPr lang="en-US" sz="1400" dirty="0"/>
              <a:t>(</a:t>
            </a:r>
            <a:r>
              <a:rPr lang="en-US" sz="1400" dirty="0" err="1"/>
              <a:t>syncState.</a:t>
            </a:r>
            <a:r>
              <a:rPr lang="en-US" sz="1400" dirty="0" err="1"/>
              <a:t>stage</a:t>
            </a:r>
            <a:r>
              <a:rPr lang="en-US" sz="1400" dirty="0"/>
              <a:t>) </a:t>
            </a:r>
            <a:r>
              <a:rPr lang="en-US" sz="1400" dirty="0" err="1"/>
              <a:t>willReturnUnsignedInteger:</a:t>
            </a:r>
            <a:r>
              <a:rPr lang="en-US" sz="1400" b="1" i="1" dirty="0" err="1">
                <a:solidFill>
                  <a:srgbClr val="AF6200"/>
                </a:solidFill>
              </a:rPr>
              <a:t>SyncStateSynced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[</a:t>
            </a:r>
            <a:r>
              <a:rPr lang="en-US" sz="1400" b="1" dirty="0">
                <a:solidFill>
                  <a:srgbClr val="0066A1"/>
                </a:solidFill>
              </a:rPr>
              <a:t>given</a:t>
            </a:r>
            <a:r>
              <a:rPr lang="en-US" sz="1400" dirty="0"/>
              <a:t>([</a:t>
            </a:r>
            <a:r>
              <a:rPr lang="en-US" sz="1400" dirty="0" err="1"/>
              <a:t>subject.</a:t>
            </a:r>
            <a:r>
              <a:rPr lang="en-US" sz="1400" dirty="0" err="1"/>
              <a:t>babyProfileParser</a:t>
            </a:r>
            <a:r>
              <a:rPr lang="en-US" sz="1400" dirty="0"/>
              <a:t> </a:t>
            </a:r>
            <a:r>
              <a:rPr lang="en-US" sz="1400" dirty="0" err="1"/>
              <a:t>parse:</a:t>
            </a:r>
            <a:r>
              <a:rPr lang="en-US" sz="1400" dirty="0" err="1">
                <a:solidFill>
                  <a:srgbClr val="AF6200"/>
                </a:solidFill>
              </a:rPr>
              <a:t>anything</a:t>
            </a:r>
            <a:r>
              <a:rPr lang="en-US" sz="1400" dirty="0">
                <a:solidFill>
                  <a:srgbClr val="AF6200"/>
                </a:solidFill>
              </a:rPr>
              <a:t>()</a:t>
            </a:r>
            <a:r>
              <a:rPr lang="en-US" sz="1400" dirty="0"/>
              <a:t>]) </a:t>
            </a:r>
            <a:r>
              <a:rPr lang="en-US" sz="1400" dirty="0" err="1"/>
              <a:t>willReturnBool:</a:t>
            </a:r>
            <a:r>
              <a:rPr lang="en-US" sz="1400" b="1" dirty="0" err="1">
                <a:solidFill>
                  <a:srgbClr val="AF6200"/>
                </a:solidFill>
              </a:rPr>
              <a:t>YES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</a:t>
            </a:r>
            <a:r>
              <a:rPr lang="en-US" sz="1400" b="1" dirty="0"/>
              <a:t>describe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@"when synchronizing"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b="1" dirty="0" err="1"/>
              <a:t>beforeEach</a:t>
            </a:r>
            <a:r>
              <a:rPr lang="en-US" sz="1400" dirty="0"/>
              <a:t>(^{</a:t>
            </a:r>
            <a:br>
              <a:rPr lang="en-US" sz="1400" dirty="0"/>
            </a:br>
            <a:r>
              <a:rPr lang="en-US" sz="1400" dirty="0"/>
              <a:t>         [subject </a:t>
            </a:r>
            <a:r>
              <a:rPr lang="en-US" sz="1400" dirty="0" err="1"/>
              <a:t>synchronize:</a:t>
            </a:r>
            <a:r>
              <a:rPr lang="en-US" sz="1400" dirty="0" err="1"/>
              <a:t>user</a:t>
            </a:r>
            <a:r>
              <a:rPr lang="en-US" sz="1400" dirty="0"/>
              <a:t> </a:t>
            </a:r>
            <a:r>
              <a:rPr lang="en-US" sz="1400" dirty="0" err="1"/>
              <a:t>completion:</a:t>
            </a:r>
            <a:r>
              <a:rPr lang="en-US" sz="1400" b="1" dirty="0" err="1">
                <a:solidFill>
                  <a:schemeClr val="accent4">
                    <a:lumMod val="75000"/>
                  </a:schemeClr>
                </a:solidFill>
              </a:rPr>
              <a:t>nil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b="1" dirty="0"/>
              <a:t>it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@"downloads the user's baby profile from the backend"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[</a:t>
            </a:r>
            <a:r>
              <a:rPr lang="en-US" sz="1400" b="1" dirty="0">
                <a:solidFill>
                  <a:srgbClr val="0066A1"/>
                </a:solidFill>
              </a:rPr>
              <a:t>verify</a:t>
            </a:r>
            <a:r>
              <a:rPr lang="en-US" sz="1400" dirty="0"/>
              <a:t>(</a:t>
            </a:r>
            <a:r>
              <a:rPr lang="en-US" sz="1400" dirty="0" err="1"/>
              <a:t>subject.</a:t>
            </a:r>
            <a:r>
              <a:rPr lang="en-US" sz="1400" dirty="0" err="1"/>
              <a:t>babyProfileConnection</a:t>
            </a:r>
            <a:r>
              <a:rPr lang="en-US" sz="1400" dirty="0"/>
              <a:t>) </a:t>
            </a:r>
            <a:r>
              <a:rPr lang="en-US" sz="1400" dirty="0" err="1"/>
              <a:t>downloadBabyProfileForUser:</a:t>
            </a:r>
            <a:r>
              <a:rPr lang="en-US" sz="1400" dirty="0" err="1"/>
              <a:t>user</a:t>
            </a:r>
            <a:r>
              <a:rPr lang="en-US" sz="1400" dirty="0"/>
              <a:t> </a:t>
            </a:r>
            <a:r>
              <a:rPr lang="en-US" sz="1400" dirty="0" err="1"/>
              <a:t>completion:</a:t>
            </a:r>
            <a:r>
              <a:rPr lang="en-US" sz="1400" dirty="0" err="1">
                <a:solidFill>
                  <a:srgbClr val="AF6200"/>
                </a:solidFill>
              </a:rPr>
              <a:t>anything</a:t>
            </a:r>
            <a:r>
              <a:rPr lang="en-US" sz="1400" dirty="0">
                <a:solidFill>
                  <a:srgbClr val="AF6200"/>
                </a:solidFill>
              </a:rPr>
              <a:t>()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</a:t>
            </a:r>
            <a:r>
              <a:rPr lang="en-US" sz="1400" b="1" dirty="0"/>
              <a:t>describe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@"when baby profile download finishes successfully"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</a:t>
            </a:r>
            <a:r>
              <a:rPr lang="en-US" sz="1400" b="1" dirty="0" err="1"/>
              <a:t>beforeEach</a:t>
            </a:r>
            <a:r>
              <a:rPr lang="en-US" sz="1400" dirty="0"/>
              <a:t>(^{</a:t>
            </a:r>
            <a:br>
              <a:rPr lang="en-US" sz="1400" dirty="0"/>
            </a:br>
            <a:r>
              <a:rPr lang="en-US" sz="1400" dirty="0"/>
              <a:t>            </a:t>
            </a:r>
            <a:r>
              <a:rPr lang="en-US" sz="1400" dirty="0" err="1"/>
              <a:t>fakeBabyProfileDownloadResponseWithSuccess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AF6200"/>
                </a:solidFill>
              </a:rPr>
              <a:t>YES</a:t>
            </a:r>
            <a:r>
              <a:rPr lang="en-US" sz="1400" dirty="0"/>
              <a:t>);</a:t>
            </a:r>
            <a:br>
              <a:rPr lang="en-US" sz="1400" dirty="0"/>
            </a:br>
            <a:r>
              <a:rPr lang="en-US" sz="1400" dirty="0"/>
              <a:t>   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   </a:t>
            </a:r>
            <a:r>
              <a:rPr lang="en-US" sz="1400" b="1" dirty="0"/>
              <a:t>it</a:t>
            </a:r>
            <a:r>
              <a:rPr lang="en-US" sz="1400" dirty="0"/>
              <a:t>(</a:t>
            </a:r>
            <a:r>
              <a:rPr lang="en-US" sz="1400" b="1" dirty="0">
                <a:solidFill>
                  <a:schemeClr val="accent2"/>
                </a:solidFill>
              </a:rPr>
              <a:t>@"parses the baby profile"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   [</a:t>
            </a:r>
            <a:r>
              <a:rPr lang="en-US" sz="1400" b="1" dirty="0">
                <a:solidFill>
                  <a:srgbClr val="0066A1"/>
                </a:solidFill>
              </a:rPr>
              <a:t>verify</a:t>
            </a:r>
            <a:r>
              <a:rPr lang="en-US" sz="1400" dirty="0"/>
              <a:t>(</a:t>
            </a:r>
            <a:r>
              <a:rPr lang="en-US" sz="1400" dirty="0" err="1"/>
              <a:t>subject.</a:t>
            </a:r>
            <a:r>
              <a:rPr lang="en-US" sz="1400" dirty="0" err="1"/>
              <a:t>babyProfileParser</a:t>
            </a:r>
            <a:r>
              <a:rPr lang="en-US" sz="1400" dirty="0"/>
              <a:t>) </a:t>
            </a:r>
            <a:r>
              <a:rPr lang="en-US" sz="1400" dirty="0" err="1"/>
              <a:t>parse:</a:t>
            </a:r>
            <a:r>
              <a:rPr lang="en-US" sz="1400" dirty="0" err="1"/>
              <a:t>response.</a:t>
            </a:r>
            <a:r>
              <a:rPr lang="en-US" sz="1400" dirty="0" err="1"/>
              <a:t>body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   });</a:t>
            </a:r>
            <a:br>
              <a:rPr lang="en-US" sz="1400" dirty="0"/>
            </a:b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   </a:t>
            </a:r>
            <a:r>
              <a:rPr lang="en-US" sz="1400" b="1" dirty="0"/>
              <a:t>it</a:t>
            </a:r>
            <a:r>
              <a:rPr lang="en-US" sz="1400" dirty="0"/>
              <a:t>(</a:t>
            </a:r>
            <a:r>
              <a:rPr lang="en-US" sz="1400" b="1" dirty="0">
                <a:solidFill>
                  <a:srgbClr val="1E9D8B"/>
                </a:solidFill>
              </a:rPr>
              <a:t>@"saves and updates the state"</a:t>
            </a:r>
            <a:r>
              <a:rPr lang="en-US" sz="1400" dirty="0"/>
              <a:t>, ^{</a:t>
            </a:r>
            <a:br>
              <a:rPr lang="en-US" sz="1400" dirty="0"/>
            </a:br>
            <a:r>
              <a:rPr lang="en-US" sz="1400" dirty="0"/>
              <a:t>            [</a:t>
            </a:r>
            <a:r>
              <a:rPr lang="en-US" sz="1400" b="1" dirty="0">
                <a:solidFill>
                  <a:schemeClr val="accent1"/>
                </a:solidFill>
              </a:rPr>
              <a:t>verify</a:t>
            </a:r>
            <a:r>
              <a:rPr lang="en-US" sz="1400" dirty="0"/>
              <a:t>(</a:t>
            </a:r>
            <a:r>
              <a:rPr lang="en-US" sz="1400" dirty="0" err="1"/>
              <a:t>babyProfileStorage</a:t>
            </a:r>
            <a:r>
              <a:rPr lang="en-US" sz="1400" dirty="0"/>
              <a:t>) </a:t>
            </a:r>
            <a:r>
              <a:rPr lang="en-US" sz="1400" dirty="0" err="1"/>
              <a:t>saveAndUpdateBabyProfileState</a:t>
            </a:r>
            <a:r>
              <a:rPr lang="en-US" sz="1400" dirty="0"/>
              <a:t>];</a:t>
            </a:r>
            <a:br>
              <a:rPr lang="en-US" sz="1400" dirty="0"/>
            </a:br>
            <a:r>
              <a:rPr lang="en-US" sz="1400" dirty="0"/>
              <a:t>         })</a:t>
            </a:r>
            <a:r>
              <a:rPr lang="en-US" sz="1400" dirty="0" smtClean="0"/>
              <a:t>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      })</a:t>
            </a:r>
            <a:r>
              <a:rPr lang="en-US" sz="1400" dirty="0" smtClean="0"/>
              <a:t>;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/>
              <a:t>});</a:t>
            </a: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5379" y="493346"/>
            <a:ext cx="208843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Descriptive </a:t>
            </a:r>
          </a:p>
          <a:p>
            <a:r>
              <a:rPr lang="en-US" sz="3200" dirty="0" smtClean="0"/>
              <a:t>Micro-tests</a:t>
            </a:r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745223" y="2130828"/>
            <a:ext cx="240913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Rspec</a:t>
            </a:r>
            <a:r>
              <a:rPr lang="en-US" dirty="0" smtClean="0"/>
              <a:t>-style using:</a:t>
            </a:r>
          </a:p>
          <a:p>
            <a:pPr marL="342900" indent="-342900">
              <a:buFont typeface="Arial"/>
              <a:buChar char="•"/>
            </a:pPr>
            <a:r>
              <a:rPr lang="en-US" dirty="0" err="1" smtClean="0"/>
              <a:t>Specta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dirty="0" err="1" smtClean="0"/>
              <a:t>Expecta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err="1" smtClean="0"/>
              <a:t>OCMockito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545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ijdelijke aanduiding voor inhoud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89" t="3351" r="6165" b="4362"/>
          <a:stretch/>
        </p:blipFill>
        <p:spPr>
          <a:xfrm>
            <a:off x="2302814" y="1323304"/>
            <a:ext cx="3668743" cy="2182572"/>
          </a:xfrm>
          <a:prstGeom prst="rect">
            <a:avLst/>
          </a:prstGeom>
        </p:spPr>
      </p:pic>
      <p:pic>
        <p:nvPicPr>
          <p:cNvPr id="6" name="Afbeelding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65" t="3741" r="7203" b="4422"/>
          <a:stretch/>
        </p:blipFill>
        <p:spPr>
          <a:xfrm>
            <a:off x="6221010" y="1247559"/>
            <a:ext cx="3392699" cy="2145267"/>
          </a:xfrm>
          <a:prstGeom prst="rect">
            <a:avLst/>
          </a:prstGeom>
        </p:spPr>
      </p:pic>
      <p:pic>
        <p:nvPicPr>
          <p:cNvPr id="8" name="Afbeelding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8" t="5868" r="7275" b="3670"/>
          <a:stretch/>
        </p:blipFill>
        <p:spPr>
          <a:xfrm>
            <a:off x="2368576" y="4185736"/>
            <a:ext cx="3536830" cy="2130724"/>
          </a:xfrm>
          <a:prstGeom prst="rect">
            <a:avLst/>
          </a:prstGeom>
        </p:spPr>
      </p:pic>
      <p:pic>
        <p:nvPicPr>
          <p:cNvPr id="9" name="Afbeelding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8" t="5550" r="8222" b="3905"/>
          <a:stretch/>
        </p:blipFill>
        <p:spPr>
          <a:xfrm>
            <a:off x="6203734" y="4185736"/>
            <a:ext cx="3428283" cy="2104176"/>
          </a:xfrm>
          <a:prstGeom prst="rect">
            <a:avLst/>
          </a:prstGeom>
        </p:spPr>
      </p:pic>
      <p:sp>
        <p:nvSpPr>
          <p:cNvPr id="10" name="Tekstvak 7"/>
          <p:cNvSpPr txBox="1"/>
          <p:nvPr/>
        </p:nvSpPr>
        <p:spPr>
          <a:xfrm>
            <a:off x="2483968" y="709957"/>
            <a:ext cx="2820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Reliability</a:t>
            </a:r>
            <a:endParaRPr lang="nl-NL" dirty="0"/>
          </a:p>
        </p:txBody>
      </p:sp>
      <p:sp>
        <p:nvSpPr>
          <p:cNvPr id="11" name="Tekstvak 8"/>
          <p:cNvSpPr txBox="1"/>
          <p:nvPr/>
        </p:nvSpPr>
        <p:spPr>
          <a:xfrm>
            <a:off x="6273491" y="713548"/>
            <a:ext cx="1328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Insight</a:t>
            </a:r>
            <a:endParaRPr lang="nl-NL" dirty="0"/>
          </a:p>
        </p:txBody>
      </p:sp>
      <p:sp>
        <p:nvSpPr>
          <p:cNvPr id="12" name="Tekstvak 9"/>
          <p:cNvSpPr txBox="1"/>
          <p:nvPr/>
        </p:nvSpPr>
        <p:spPr>
          <a:xfrm>
            <a:off x="2494665" y="3726098"/>
            <a:ext cx="1337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Dataflow</a:t>
            </a:r>
            <a:endParaRPr lang="nl-NL" dirty="0"/>
          </a:p>
        </p:txBody>
      </p:sp>
      <p:sp>
        <p:nvSpPr>
          <p:cNvPr id="13" name="Tekstvak 10"/>
          <p:cNvSpPr txBox="1"/>
          <p:nvPr/>
        </p:nvSpPr>
        <p:spPr>
          <a:xfrm>
            <a:off x="6203735" y="3723869"/>
            <a:ext cx="24870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Dataflow E2E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030775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</a:t>
            </a:r>
            <a:r>
              <a:rPr lang="en-US" strike="sngStrike" dirty="0" smtClean="0">
                <a:solidFill>
                  <a:schemeClr val="bg2">
                    <a:lumMod val="50000"/>
                  </a:schemeClr>
                </a:solidFill>
              </a:rPr>
              <a:t>do</a:t>
            </a:r>
            <a:r>
              <a:rPr lang="en-US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rgbClr val="800000"/>
                </a:solidFill>
              </a:rPr>
              <a:t>did</a:t>
            </a:r>
            <a:r>
              <a:rPr lang="en-US" dirty="0" smtClean="0"/>
              <a:t>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48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Learnings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13161" y="4072716"/>
            <a:ext cx="109264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Test speed and </a:t>
            </a:r>
            <a:r>
              <a:rPr lang="en-US" b="1" dirty="0" smtClean="0"/>
              <a:t>fast feedback</a:t>
            </a:r>
            <a:r>
              <a:rPr lang="en-US" dirty="0" smtClean="0"/>
              <a:t> is very important and should be maintained at all cost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Tests should be </a:t>
            </a:r>
            <a:r>
              <a:rPr lang="en-US" b="1" dirty="0" smtClean="0"/>
              <a:t>isolated</a:t>
            </a:r>
            <a:r>
              <a:rPr lang="en-US" dirty="0" smtClean="0"/>
              <a:t> and should not depend on each other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Different test levels are important to rule out certain unstable factors</a:t>
            </a:r>
          </a:p>
          <a:p>
            <a:pPr marL="342900" indent="-342900">
              <a:buFont typeface="Arial"/>
              <a:buChar char="•"/>
            </a:pPr>
            <a:r>
              <a:rPr lang="en-US" dirty="0"/>
              <a:t>UI Testing in iOS is </a:t>
            </a:r>
            <a:r>
              <a:rPr lang="en-US" dirty="0" smtClean="0"/>
              <a:t>unstable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94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How we now think we should do it</a:t>
            </a:r>
            <a:endParaRPr lang="en-US" dirty="0"/>
          </a:p>
        </p:txBody>
      </p:sp>
      <p:sp>
        <p:nvSpPr>
          <p:cNvPr id="3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Demo Time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980170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Caveats to our new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371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uk-UA" dirty="0" smtClean="0"/>
              <a:t>’</a:t>
            </a:r>
            <a:r>
              <a:rPr lang="en-US" dirty="0" smtClean="0"/>
              <a:t>s Next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2772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2321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Who’s listening?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340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34015" y="501007"/>
            <a:ext cx="10980000" cy="982950"/>
          </a:xfrm>
        </p:spPr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2980897" y="2435231"/>
            <a:ext cx="6082705" cy="2791933"/>
            <a:chOff x="2980897" y="1522018"/>
            <a:chExt cx="6082705" cy="2791933"/>
          </a:xfrm>
        </p:grpSpPr>
        <p:grpSp>
          <p:nvGrpSpPr>
            <p:cNvPr id="10" name="Group 9"/>
            <p:cNvGrpSpPr/>
            <p:nvPr/>
          </p:nvGrpSpPr>
          <p:grpSpPr>
            <a:xfrm>
              <a:off x="2980897" y="1522018"/>
              <a:ext cx="6082705" cy="2791933"/>
              <a:chOff x="2823455" y="1668971"/>
              <a:chExt cx="6082705" cy="2791933"/>
            </a:xfrm>
          </p:grpSpPr>
          <p:pic>
            <p:nvPicPr>
              <p:cNvPr id="4" name="Picture 3" descr="AAEAAQAAAAAAAAduAAAAJDNmZTAwNWJiLWI3YmEtNGMxYi04NmU4LWFjNTJmNjUwYTcwYQ.jp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28584" y="1668971"/>
                <a:ext cx="2160000" cy="2160000"/>
              </a:xfrm>
              <a:prstGeom prst="ellipse">
                <a:avLst/>
              </a:prstGeom>
              <a:ln w="63500" cap="rnd">
                <a:solidFill>
                  <a:srgbClr val="333333"/>
                </a:solidFill>
              </a:ln>
              <a:effectLst/>
              <a:scene3d>
                <a:camera prst="orthographicFront"/>
                <a:lightRig rig="contrasting" dir="t">
                  <a:rot lat="0" lon="0" rev="3000000"/>
                </a:lightRig>
              </a:scene3d>
              <a:sp3d contourW="7620">
                <a:bevelT w="95250" h="31750"/>
                <a:contourClr>
                  <a:srgbClr val="333333"/>
                </a:contourClr>
              </a:sp3d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2823455" y="3999239"/>
                <a:ext cx="335875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Maarten</a:t>
                </a:r>
                <a:r>
                  <a:rPr lang="en-US" dirty="0"/>
                  <a:t> </a:t>
                </a:r>
                <a:r>
                  <a:rPr lang="en-US" dirty="0" smtClean="0"/>
                  <a:t>van der Velden</a:t>
                </a:r>
                <a:endParaRPr lang="en-US" dirty="0"/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>
                <a:off x="6313619" y="3994189"/>
                <a:ext cx="259254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Jean Herfs</a:t>
                </a:r>
                <a:endParaRPr lang="en-US" dirty="0"/>
              </a:p>
            </p:txBody>
          </p:sp>
        </p:grpSp>
        <p:pic>
          <p:nvPicPr>
            <p:cNvPr id="12" name="Picture 11" descr="IMG_0018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81611" y="1522020"/>
              <a:ext cx="2160000" cy="216000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/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  <p:sp>
        <p:nvSpPr>
          <p:cNvPr id="14" name="TextBox 13"/>
          <p:cNvSpPr txBox="1"/>
          <p:nvPr/>
        </p:nvSpPr>
        <p:spPr>
          <a:xfrm>
            <a:off x="498772" y="2201087"/>
            <a:ext cx="23167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Artificial Intelligence</a:t>
            </a:r>
            <a:endParaRPr lang="en-US" sz="20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8772" y="2900751"/>
            <a:ext cx="145930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Data Mining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8772" y="1501423"/>
            <a:ext cx="1925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Computer Vision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98772" y="3600415"/>
            <a:ext cx="9781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>
                <a:solidFill>
                  <a:schemeClr val="bg1">
                    <a:lumMod val="65000"/>
                  </a:schemeClr>
                </a:solidFill>
              </a:rPr>
              <a:t>MatLab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3281478" y="830427"/>
            <a:ext cx="5368962" cy="955011"/>
            <a:chOff x="3517435" y="5590478"/>
            <a:chExt cx="5368962" cy="955011"/>
          </a:xfrm>
        </p:grpSpPr>
        <p:sp>
          <p:nvSpPr>
            <p:cNvPr id="37" name="TextBox 36"/>
            <p:cNvSpPr txBox="1"/>
            <p:nvPr/>
          </p:nvSpPr>
          <p:spPr>
            <a:xfrm>
              <a:off x="6117802" y="5590478"/>
              <a:ext cx="7307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BDD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082185" y="6083824"/>
              <a:ext cx="80202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Agile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517435" y="6083824"/>
              <a:ext cx="159250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Clean Code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928831" y="5590478"/>
              <a:ext cx="5034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XP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7915308" y="6083824"/>
              <a:ext cx="97108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Scrum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7965239" y="5621255"/>
              <a:ext cx="71335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7F7F7F"/>
                  </a:solidFill>
                </a:rPr>
                <a:t>TDD</a:t>
              </a:r>
              <a:endParaRPr lang="en-US" dirty="0">
                <a:solidFill>
                  <a:srgbClr val="7F7F7F"/>
                </a:solidFill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498772" y="4300079"/>
            <a:ext cx="1118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Calabash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2415343" y="5611472"/>
            <a:ext cx="7682408" cy="1012941"/>
            <a:chOff x="1901033" y="5600975"/>
            <a:chExt cx="7682408" cy="1012941"/>
          </a:xfrm>
        </p:grpSpPr>
        <p:grpSp>
          <p:nvGrpSpPr>
            <p:cNvPr id="35" name="Group 34"/>
            <p:cNvGrpSpPr/>
            <p:nvPr/>
          </p:nvGrpSpPr>
          <p:grpSpPr>
            <a:xfrm>
              <a:off x="1901033" y="5600975"/>
              <a:ext cx="4980084" cy="955011"/>
              <a:chOff x="3517435" y="5590478"/>
              <a:chExt cx="4980084" cy="955011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6053143" y="5590478"/>
                <a:ext cx="71666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>
                        <a:lumMod val="65000"/>
                      </a:schemeClr>
                    </a:solidFill>
                  </a:rPr>
                  <a:t>Java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6111227" y="6083824"/>
                <a:ext cx="600495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iOS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3517435" y="6083824"/>
                <a:ext cx="162902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Objective-C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0" name="TextBox 29"/>
              <p:cNvSpPr txBox="1"/>
              <p:nvPr/>
            </p:nvSpPr>
            <p:spPr>
              <a:xfrm>
                <a:off x="3928831" y="5590478"/>
                <a:ext cx="806230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rgbClr val="7F7F7F"/>
                    </a:solidFill>
                  </a:rPr>
                  <a:t>Swift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7915308" y="6083824"/>
                <a:ext cx="58221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>
                    <a:solidFill>
                      <a:srgbClr val="7F7F7F"/>
                    </a:solidFill>
                  </a:rPr>
                  <a:t>IoT</a:t>
                </a:r>
                <a:endParaRPr lang="en-US" dirty="0">
                  <a:solidFill>
                    <a:srgbClr val="7F7F7F"/>
                  </a:solidFill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7965239" y="5621255"/>
                <a:ext cx="48234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>
                    <a:solidFill>
                      <a:schemeClr val="bg1">
                        <a:lumMod val="65000"/>
                      </a:schemeClr>
                    </a:solidFill>
                  </a:rPr>
                  <a:t>UX</a:t>
                </a:r>
                <a:endParaRPr lang="en-US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48" name="TextBox 47"/>
            <p:cNvSpPr txBox="1"/>
            <p:nvPr/>
          </p:nvSpPr>
          <p:spPr>
            <a:xfrm>
              <a:off x="8134707" y="6152251"/>
              <a:ext cx="114827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C# .NET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834244" y="5647696"/>
              <a:ext cx="174919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>
                      <a:lumMod val="65000"/>
                    </a:schemeClr>
                  </a:solidFill>
                </a:rPr>
                <a:t>Connectivity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9317816" y="1585176"/>
            <a:ext cx="2625425" cy="3723520"/>
            <a:chOff x="9275831" y="1837097"/>
            <a:chExt cx="2625425" cy="3723520"/>
          </a:xfrm>
        </p:grpSpPr>
        <p:sp>
          <p:nvSpPr>
            <p:cNvPr id="21" name="TextBox 20"/>
            <p:cNvSpPr txBox="1"/>
            <p:nvPr/>
          </p:nvSpPr>
          <p:spPr>
            <a:xfrm>
              <a:off x="10796430" y="2501779"/>
              <a:ext cx="102085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Android</a:t>
              </a:r>
              <a:endParaRPr lang="en-US" dirty="0">
                <a:solidFill>
                  <a:srgbClr val="7F7F7F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9275831" y="3166461"/>
              <a:ext cx="25414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Reactive Programming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9757169" y="1837097"/>
              <a:ext cx="214408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Web Development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0623304" y="4495825"/>
              <a:ext cx="10514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>
                  <a:solidFill>
                    <a:schemeClr val="bg1">
                      <a:lumMod val="65000"/>
                    </a:schemeClr>
                  </a:solidFill>
                </a:rPr>
                <a:t>Xamarin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0507992" y="3831143"/>
              <a:ext cx="122248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rgbClr val="7F7F7F"/>
                  </a:solidFill>
                </a:rPr>
                <a:t>Bluetooth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925518" y="5160507"/>
              <a:ext cx="18822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>
                  <a:solidFill>
                    <a:schemeClr val="bg1">
                      <a:lumMod val="65000"/>
                    </a:schemeClr>
                  </a:solidFill>
                </a:rPr>
                <a:t>Interface Design</a:t>
              </a:r>
              <a:endParaRPr lang="en-US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441250" y="4999742"/>
            <a:ext cx="20460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7F7F7F"/>
                </a:solidFill>
              </a:rPr>
              <a:t>Machine Learning</a:t>
            </a:r>
            <a:endParaRPr lang="en-US" sz="2000" dirty="0">
              <a:solidFill>
                <a:srgbClr val="7F7F7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4232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</a:t>
            </a:r>
            <a:r>
              <a:rPr lang="en-US" dirty="0" err="1" smtClean="0"/>
              <a:t>HealthTech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562" y="2165344"/>
            <a:ext cx="929005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729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Philips Connected Digital Platforms &amp; Propositions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3566" t="10661" r="13168" b="16073"/>
          <a:stretch/>
        </p:blipFill>
        <p:spPr>
          <a:xfrm>
            <a:off x="6925130" y="2130282"/>
            <a:ext cx="4832972" cy="337210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87" y="1658476"/>
            <a:ext cx="6416407" cy="444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12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3" y="2052475"/>
            <a:ext cx="9810777" cy="1620375"/>
          </a:xfrm>
        </p:spPr>
        <p:txBody>
          <a:bodyPr/>
          <a:lstStyle/>
          <a:p>
            <a:r>
              <a:rPr lang="en-US" dirty="0" smtClean="0"/>
              <a:t>Why Behavior Driven Development?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915266"/>
            <a:ext cx="10639970" cy="227778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i="1" dirty="0" smtClean="0"/>
              <a:t>TDD + way of thinking + more descriptive</a:t>
            </a:r>
          </a:p>
          <a:p>
            <a:r>
              <a:rPr lang="en-US" sz="4400" i="1" dirty="0" smtClean="0"/>
              <a:t>Feature level verification &amp; traceability</a:t>
            </a:r>
          </a:p>
          <a:p>
            <a:r>
              <a:rPr lang="en-US" sz="4400" i="1" dirty="0" smtClean="0"/>
              <a:t>More fun</a:t>
            </a:r>
          </a:p>
          <a:p>
            <a:endParaRPr lang="en-US" sz="4400" i="1" dirty="0"/>
          </a:p>
        </p:txBody>
      </p:sp>
    </p:spTree>
    <p:extLst>
      <p:ext uri="{BB962C8B-B14F-4D97-AF65-F5344CB8AC3E}">
        <p14:creationId xmlns:p14="http://schemas.microsoft.com/office/powerpoint/2010/main" val="6458349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 Challenge</a:t>
            </a:r>
            <a:endParaRPr lang="en-US" dirty="0"/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1105184" y="3898593"/>
            <a:ext cx="8640000" cy="1620375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1219444" rtl="0" eaLnBrk="1" latinLnBrk="0" hangingPunct="1">
              <a:spcBef>
                <a:spcPts val="0"/>
              </a:spcBef>
              <a:buFontTx/>
              <a:buNone/>
              <a:defRPr sz="4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90798" indent="-381076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24305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134027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749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3471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3192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914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2636" indent="-304861" algn="l" defTabSz="121944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 smtClean="0"/>
              <a:t>Prevent regression, ensure quality, fast feedback (no manual labor)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7961178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05184" y="2052475"/>
            <a:ext cx="5622826" cy="1620375"/>
          </a:xfrm>
        </p:spPr>
        <p:txBody>
          <a:bodyPr/>
          <a:lstStyle/>
          <a:p>
            <a:r>
              <a:rPr lang="en-US" dirty="0" smtClean="0"/>
              <a:t>How we do it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487" y="3238601"/>
            <a:ext cx="1422371" cy="14223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736" y="1637483"/>
            <a:ext cx="4600654" cy="353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97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Examples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638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" val="SlidePageNumberFontC"/>
  <p:tag name="FONTSETCLASSNAME" val="FontSet1"/>
  <p:tag name="COLORS" val="-2;-2;-2;-2;SlidePageNoFontColorLight;-2"/>
  <p:tag name="COLORSETCLASSNAME" val="ColorSet1"/>
  <p:tag name="SCRIPT" val="1"/>
  <p:tag name="MLI" val="1"/>
  <p:tag name="SHAPESETGROUPCLASSNAME" val="ShapeSetGroup2"/>
  <p:tag name="SHAPESETCLASSNAME" val="COLORSLIDE01"/>
  <p:tag name="COLORSETGROUPCLASSNAME" val="ColorSetGroupLight"/>
  <p:tag name="FONTSETGROUPCLASSNAME" val="FontSetGroup1"/>
  <p:tag name="SHAPECLASSNAME" val="PageNoWhiteG1S3"/>
  <p:tag name="SHAPECLASSPROTECTIONTYPE" val="4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Col001Rectangle"/>
  <p:tag name="COLORSETCLASSNAME" val="ColorSet1"/>
  <p:tag name="COLORS" val="-1;-1;-2;-2;-1;-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CLASSNAME" val="CustFormEnd001Rectangl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LORS" val="-2;-2;-2;-2;-2;-2"/>
  <p:tag name="COLORSETCLASSNAME" val="ColorSet1"/>
  <p:tag name="MLI" val="1"/>
  <p:tag name="SHAPESETGROUPCLASSNAME" val="ShapeSetGroup2"/>
  <p:tag name="SHAPESETCLASSNAME" val="FORMCOLORTEXT01"/>
  <p:tag name="COLORSETGROUPCLASSNAME" val="ColorSetGroupLight"/>
  <p:tag name="FONTSETGROUPCLASSNAME" val="FontSetGroup1"/>
  <p:tag name="SHAPECLASSNAME" val="PhilipsLogoSlide"/>
  <p:tag name="SHAPECLASSFILE" val="PHGMCWORDMARK2008$C.emf"/>
  <p:tag name="SHAPECLASSPROTECTIONTYPE" val="31"/>
</p:tagLst>
</file>

<file path=ppt/theme/theme1.xml><?xml version="1.0" encoding="utf-8"?>
<a:theme xmlns:a="http://schemas.openxmlformats.org/drawingml/2006/main" name="philips_presentation_template_16x9_aug14">
  <a:themeElements>
    <a:clrScheme name="PhilipsTheme_2.3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66A1"/>
      </a:accent1>
      <a:accent2>
        <a:srgbClr val="1E9D8B"/>
      </a:accent2>
      <a:accent3>
        <a:srgbClr val="5B8F22"/>
      </a:accent3>
      <a:accent4>
        <a:srgbClr val="E98300"/>
      </a:accent4>
      <a:accent5>
        <a:srgbClr val="EC4371"/>
      </a:accent5>
      <a:accent6>
        <a:srgbClr val="9E2DB1"/>
      </a:accent6>
      <a:hlink>
        <a:srgbClr val="0089C4"/>
      </a:hlink>
      <a:folHlink>
        <a:srgbClr val="631D76"/>
      </a:folHlink>
    </a:clrScheme>
    <a:fontScheme name="PhilipsTheme_fonts_2.1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philips_presentation_template_nov13.pptx" id="{6219C8AF-650B-4FE9-973F-1669F7AB164A}" vid="{0FEA75D1-DAF6-4EC9-A456-BB5B59A250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philips_presentation_template_16x9_oct14</Template>
  <TotalTime>631</TotalTime>
  <Words>476</Words>
  <Application>Microsoft Macintosh PowerPoint</Application>
  <PresentationFormat>Custom</PresentationFormat>
  <Paragraphs>108</Paragraphs>
  <Slides>19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philips_presentation_template_16x9_aug14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Velden, Maarten van der</dc:creator>
  <dc:description>Version 6.4 - 1.0</dc:description>
  <cp:lastModifiedBy>Jean Herfs</cp:lastModifiedBy>
  <cp:revision>37</cp:revision>
  <dcterms:created xsi:type="dcterms:W3CDTF">2016-09-15T08:46:13Z</dcterms:created>
  <dcterms:modified xsi:type="dcterms:W3CDTF">2016-09-22T16:03:31Z</dcterms:modified>
</cp:coreProperties>
</file>